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414" r:id="rId2"/>
    <p:sldId id="433" r:id="rId3"/>
    <p:sldId id="415" r:id="rId4"/>
    <p:sldId id="421" r:id="rId5"/>
    <p:sldId id="423" r:id="rId6"/>
    <p:sldId id="395" r:id="rId7"/>
    <p:sldId id="397" r:id="rId8"/>
    <p:sldId id="422" r:id="rId9"/>
    <p:sldId id="424" r:id="rId10"/>
    <p:sldId id="425" r:id="rId11"/>
    <p:sldId id="426" r:id="rId12"/>
    <p:sldId id="427" r:id="rId13"/>
    <p:sldId id="428" r:id="rId14"/>
    <p:sldId id="401" r:id="rId15"/>
    <p:sldId id="407" r:id="rId16"/>
    <p:sldId id="432"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16"/>
    <p:restoredTop sz="79728"/>
  </p:normalViewPr>
  <p:slideViewPr>
    <p:cSldViewPr snapToGrid="0" snapToObjects="1">
      <p:cViewPr varScale="1">
        <p:scale>
          <a:sx n="88" d="100"/>
          <a:sy n="88" d="100"/>
        </p:scale>
        <p:origin x="6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CBF9A-4861-EE4E-B229-7E205B1AF89D}"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3D00F-FFBA-6C4D-B857-E468B732DD72}" type="slidenum">
              <a:rPr lang="en-US" smtClean="0"/>
              <a:t>‹#›</a:t>
            </a:fld>
            <a:endParaRPr lang="en-US"/>
          </a:p>
        </p:txBody>
      </p:sp>
    </p:spTree>
    <p:extLst>
      <p:ext uri="{BB962C8B-B14F-4D97-AF65-F5344CB8AC3E}">
        <p14:creationId xmlns:p14="http://schemas.microsoft.com/office/powerpoint/2010/main" val="4150913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rontiersin.org/articles/10.3389/fmars.2021.631262/full#B19"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5480E7D-6589-5E4F-A9EF-271EBC36BE53}" type="slidenum">
              <a:rPr lang="en-US" smtClean="0"/>
              <a:t>1</a:t>
            </a:fld>
            <a:endParaRPr lang="en-US"/>
          </a:p>
        </p:txBody>
      </p:sp>
    </p:spTree>
    <p:extLst>
      <p:ext uri="{BB962C8B-B14F-4D97-AF65-F5344CB8AC3E}">
        <p14:creationId xmlns:p14="http://schemas.microsoft.com/office/powerpoint/2010/main" val="3519709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then we either use logistic regression or machine learning algorithms to compare our known presences (our 1s) against our pseudo-absences (our zeros) relative to the available habitats of our study area, </a:t>
            </a:r>
          </a:p>
          <a:p>
            <a:endParaRPr lang="en-US" dirty="0"/>
          </a:p>
          <a:p>
            <a:r>
              <a:rPr lang="en-US" dirty="0"/>
              <a:t>-  this can both provide a better understanding of the underlying ecological phenomenon as well as be used to predict relative habitat selection across the study area, in areas where no detection coverage existed. </a:t>
            </a:r>
          </a:p>
        </p:txBody>
      </p:sp>
      <p:sp>
        <p:nvSpPr>
          <p:cNvPr id="4" name="Slide Number Placeholder 3"/>
          <p:cNvSpPr>
            <a:spLocks noGrp="1"/>
          </p:cNvSpPr>
          <p:nvPr>
            <p:ph type="sldNum" sz="quarter" idx="5"/>
          </p:nvPr>
        </p:nvSpPr>
        <p:spPr/>
        <p:txBody>
          <a:bodyPr/>
          <a:lstStyle/>
          <a:p>
            <a:fld id="{47F3D00F-FFBA-6C4D-B857-E468B732DD72}" type="slidenum">
              <a:rPr lang="en-US" smtClean="0"/>
              <a:t>15</a:t>
            </a:fld>
            <a:endParaRPr lang="en-US"/>
          </a:p>
        </p:txBody>
      </p:sp>
    </p:spTree>
    <p:extLst>
      <p:ext uri="{BB962C8B-B14F-4D97-AF65-F5344CB8AC3E}">
        <p14:creationId xmlns:p14="http://schemas.microsoft.com/office/powerpoint/2010/main" val="3480659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F3D00F-FFBA-6C4D-B857-E468B732DD72}" type="slidenum">
              <a:rPr lang="en-US" smtClean="0"/>
              <a:t>16</a:t>
            </a:fld>
            <a:endParaRPr lang="en-US"/>
          </a:p>
        </p:txBody>
      </p:sp>
    </p:spTree>
    <p:extLst>
      <p:ext uri="{BB962C8B-B14F-4D97-AF65-F5344CB8AC3E}">
        <p14:creationId xmlns:p14="http://schemas.microsoft.com/office/powerpoint/2010/main" val="2306887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So now I get to introduce you to one of the best fish species in the world (no citations for that, its just a fact), the Spotted Seatrout! This beautiful species has a geographic range from Cape Cod, Massachusetts down around Florida all the way to Mexico. It is the most caught marine recreational species in the United States, with 60 million caught each year!</a:t>
            </a:r>
            <a:endParaRPr/>
          </a:p>
          <a:p>
            <a:pPr marL="457200" marR="0" lvl="0" indent="-228600" algn="l" rtl="0">
              <a:lnSpc>
                <a:spcPct val="100000"/>
              </a:lnSpc>
              <a:spcBef>
                <a:spcPts val="0"/>
              </a:spcBef>
              <a:spcAft>
                <a:spcPts val="0"/>
              </a:spcAft>
              <a:buSzPts val="1400"/>
              <a:buNone/>
            </a:pPr>
            <a:r>
              <a:rPr lang="en-US"/>
              <a:t>In Florida, an estimated 13.8 million Seatrout are caught recreationally each year, with catches highest along the Gulf of Mexico coast.</a:t>
            </a:r>
            <a:endParaRPr/>
          </a:p>
          <a:p>
            <a:pPr marL="457200" marR="0" lvl="0" indent="-22860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r>
              <a:rPr lang="en-US"/>
              <a:t>Spotted Seatrout are estuary-dependent species and exhibit high residency within their home estuary. Acoustic tagging studies found that for the most part they do not move further than 10 km away from where they were tagged. An example of this is Moulton et al 2017. You can see by the map that they are relatively residential. Furthermore, genetics studies have shown that each estuary in Florida harbors its own sub-population of Seatrout! They also have a wide range of physical tolerances due to being an estuarine species.</a:t>
            </a:r>
            <a:endParaRPr/>
          </a:p>
          <a:p>
            <a:pPr marL="457200" marR="0" lvl="0" indent="-22860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r>
              <a:rPr lang="en-US"/>
              <a:t>Furthermore, Seatrout have been shown to be associated with seagrass throughout their life cycle! Larvae settle into seagrass beds and juveniles have also been caught more over seagrass. Adult seatrout forage in seagrass seascapes, feeding on seagrass-associated fish and crustaceans. </a:t>
            </a:r>
            <a:endParaRPr/>
          </a:p>
          <a:p>
            <a:pPr marL="457200" marR="0" lvl="0" indent="-228600" algn="l" rtl="0">
              <a:lnSpc>
                <a:spcPct val="100000"/>
              </a:lnSpc>
              <a:spcBef>
                <a:spcPts val="0"/>
              </a:spcBef>
              <a:spcAft>
                <a:spcPts val="0"/>
              </a:spcAft>
              <a:buSzPts val="1400"/>
              <a:buNone/>
            </a:pPr>
            <a:endParaRPr/>
          </a:p>
        </p:txBody>
      </p:sp>
      <p:sp>
        <p:nvSpPr>
          <p:cNvPr id="260" name="Google Shape;260;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18</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To investigate spotted seatrout habitat use, I established an array of 29 Innovasea acoustic receivers within Rankin Basin. These acoustic receivers were placed in a grid pattern to facilitate the study of habitat use and home range estimation. Each of these receivers had a detection range of approximately 75m. A total of 151 spotted seatrout were tagged with V9 acoustic tags with either a 60-90s signal delay or 20-40s signal delay. </a:t>
            </a:r>
            <a:endParaRPr/>
          </a:p>
        </p:txBody>
      </p:sp>
      <p:sp>
        <p:nvSpPr>
          <p:cNvPr id="270" name="Google Shape;2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SAV surveys were performed annually around each receiver to determine the within-patch characteristics of the SAV seascape. </a:t>
            </a:r>
            <a:r>
              <a:rPr lang="en-US" sz="1800">
                <a:latin typeface="Arial"/>
                <a:ea typeface="Arial"/>
                <a:cs typeface="Arial"/>
                <a:sym typeface="Arial"/>
              </a:rPr>
              <a:t>Two 150m crossed transects running East-West and North-South were centered at each receiver’s location and SAV was quantified every 15m within a 0.25m</a:t>
            </a:r>
            <a:r>
              <a:rPr lang="en-US" sz="1800" baseline="30000">
                <a:latin typeface="Arial"/>
                <a:ea typeface="Arial"/>
                <a:cs typeface="Arial"/>
                <a:sym typeface="Arial"/>
              </a:rPr>
              <a:t>2</a:t>
            </a:r>
            <a:r>
              <a:rPr lang="en-US" sz="1800">
                <a:latin typeface="Arial"/>
                <a:ea typeface="Arial"/>
                <a:cs typeface="Arial"/>
                <a:sym typeface="Arial"/>
              </a:rPr>
              <a:t> quadrat for a total of 20 quadrats per receiver. </a:t>
            </a:r>
            <a:endParaRPr/>
          </a:p>
        </p:txBody>
      </p:sp>
      <p:sp>
        <p:nvSpPr>
          <p:cNvPr id="279" name="Google Shape;27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Habitat variables were mapped at the 2 scales. A 2-class random forest classifier following the methodology in the SAV die-off chapter was on run on aerial imagery for the seascape scale. Ordinary kriging interpolation was used to map habitat variables for the within-patch scale. Seascape level variables were then calculated using spatial pattern metrics across the 2-class random forest classifier on the dense SAV class similar to the SAV die-off chapter. Data from the Fish Habitat Assessment Program, or FHAP, was also used to map species cover of Thalassia and Halodule. For this example we are only looking at within-patch variables</a:t>
            </a:r>
            <a:endParaRPr/>
          </a:p>
        </p:txBody>
      </p:sp>
      <p:sp>
        <p:nvSpPr>
          <p:cNvPr id="287" name="Google Shape;28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For our analysis we used a resource selection functions to determine Seatrout habitat use. We took out false detections and included only detections from Seatrout. We then calculated center-of-activity points, or COAs, using a 1-hour time bin. We then created 1 random pseudo-absence point across the array for every presence point. This is to simulate absences for the resource selection function. Habitat data was then extracted from our maps at each point and then Random forests were used to calculate habitat preference</a:t>
            </a:r>
            <a:endParaRPr/>
          </a:p>
          <a:p>
            <a:pPr marL="457200" marR="0" lvl="0" indent="-228600" algn="l" rtl="0">
              <a:lnSpc>
                <a:spcPct val="100000"/>
              </a:lnSpc>
              <a:spcBef>
                <a:spcPts val="0"/>
              </a:spcBef>
              <a:spcAft>
                <a:spcPts val="0"/>
              </a:spcAft>
              <a:buSzPts val="1400"/>
              <a:buNone/>
            </a:pPr>
            <a:endParaRPr/>
          </a:p>
        </p:txBody>
      </p:sp>
      <p:sp>
        <p:nvSpPr>
          <p:cNvPr id="297" name="Google Shape;29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F3D00F-FFBA-6C4D-B857-E468B732DD72}" type="slidenum">
              <a:rPr lang="en-US" smtClean="0"/>
              <a:t>2</a:t>
            </a:fld>
            <a:endParaRPr lang="en-US"/>
          </a:p>
        </p:txBody>
      </p:sp>
    </p:spTree>
    <p:extLst>
      <p:ext uri="{BB962C8B-B14F-4D97-AF65-F5344CB8AC3E}">
        <p14:creationId xmlns:p14="http://schemas.microsoft.com/office/powerpoint/2010/main" val="2921488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Just briefly, when we think about habitat selection, we can think about habitat use vs available habitat at several scales.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Using caribou as an example,  here on the left, we examine population home ranges use across a region,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or in the middle, individual home range use within a population home range, and then finally,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on the right, which applies to most of us, we have individual telemetry locations relative to an individual’s home range.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So within each scale, we are comparing the area of use, as colored in black, to the areas that are available to an individual or population, which is colored in grey.  </a:t>
            </a:r>
          </a:p>
          <a:p>
            <a:r>
              <a:rPr lang="en-US" sz="1200" b="0" i="0" u="none" strike="noStrike"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In the telemetry world, we typically have what we call presence only data, meaning we know where the animal was but we don’t know necessarily know where the animal was not.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So in these situations, we can statistically, using what's called a resource selection function, compare our known presences with a randomly generated sample of pseudo-absences across our  ‘available’ resource units.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So here, we would compare our black points, known locations, with pseudo-absences across the available habitat (the grey).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Animal spatial data, from sources such as telemetry, can be incorporated into RSFs to define the relative habitat selection strengths among animal space use and a given set of environmental covariates, such as habitat type, substrate, elevation, or water depth (</a:t>
            </a:r>
            <a:r>
              <a:rPr lang="en-US" sz="1200" b="0" i="0" u="none" strike="noStrike" kern="1200" dirty="0">
                <a:solidFill>
                  <a:schemeClr val="tx1"/>
                </a:solidFill>
                <a:effectLst/>
                <a:latin typeface="+mn-lt"/>
                <a:ea typeface="+mn-ea"/>
                <a:cs typeface="+mn-cs"/>
                <a:hlinkClick r:id="rId3"/>
              </a:rPr>
              <a:t>Boyce and McDonald, 1999</a:t>
            </a:r>
            <a:r>
              <a:rPr lang="en-US" sz="1200" b="0" i="0" u="none" strike="noStrike" kern="1200" dirty="0">
                <a:solidFill>
                  <a:schemeClr val="tx1"/>
                </a:solidFill>
                <a:effectLst/>
                <a:latin typeface="+mn-lt"/>
                <a:ea typeface="+mn-ea"/>
                <a:cs typeface="+mn-cs"/>
              </a:rPr>
              <a:t>). When the true absences are unknown, as generated by presence only data derived from sources such as telemetry approaches, RSFs are implemented within a use/availability framework where known presences (1) are compared with a random sample across ‘available’ resource units, also known as pseudo-absences or background points (0)</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1834 AT studies published between 1969 and 2019 primarily focused on describing or quantifying spatial patterns of animals, termed 'ecology' here (n = 1442 </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Matley</a:t>
            </a:r>
            <a:r>
              <a:rPr lang="en-US" sz="1200" b="0" i="0" u="none" strike="noStrike" kern="1200" dirty="0">
                <a:solidFill>
                  <a:schemeClr val="tx1"/>
                </a:solidFill>
                <a:effectLst/>
                <a:latin typeface="+mn-lt"/>
                <a:ea typeface="+mn-ea"/>
                <a:cs typeface="+mn-cs"/>
              </a:rPr>
              <a:t>, J. K., </a:t>
            </a:r>
            <a:r>
              <a:rPr lang="en-US" sz="1200" b="0" i="0" u="none" strike="noStrike" kern="1200" dirty="0" err="1">
                <a:solidFill>
                  <a:schemeClr val="tx1"/>
                </a:solidFill>
                <a:effectLst/>
                <a:latin typeface="+mn-lt"/>
                <a:ea typeface="+mn-ea"/>
                <a:cs typeface="+mn-cs"/>
              </a:rPr>
              <a:t>Klinard</a:t>
            </a:r>
            <a:r>
              <a:rPr lang="en-US" sz="1200" b="0" i="0" u="none" strike="noStrike" kern="1200" dirty="0">
                <a:solidFill>
                  <a:schemeClr val="tx1"/>
                </a:solidFill>
                <a:effectLst/>
                <a:latin typeface="+mn-lt"/>
                <a:ea typeface="+mn-ea"/>
                <a:cs typeface="+mn-cs"/>
              </a:rPr>
              <a:t>, N. V., Martins, A. P. B., </a:t>
            </a:r>
            <a:r>
              <a:rPr lang="en-US" sz="1200" b="0" i="0" u="none" strike="noStrike" kern="1200" dirty="0" err="1">
                <a:solidFill>
                  <a:schemeClr val="tx1"/>
                </a:solidFill>
                <a:effectLst/>
                <a:latin typeface="+mn-lt"/>
                <a:ea typeface="+mn-ea"/>
                <a:cs typeface="+mn-cs"/>
              </a:rPr>
              <a:t>Aarestrup</a:t>
            </a:r>
            <a:r>
              <a:rPr lang="en-US" sz="1200" b="0" i="0" u="none" strike="noStrike" kern="1200" dirty="0">
                <a:solidFill>
                  <a:schemeClr val="tx1"/>
                </a:solidFill>
                <a:effectLst/>
                <a:latin typeface="+mn-lt"/>
                <a:ea typeface="+mn-ea"/>
                <a:cs typeface="+mn-cs"/>
              </a:rPr>
              <a:t>, K., </a:t>
            </a:r>
            <a:r>
              <a:rPr lang="en-US" sz="1200" b="0" i="0" u="none" strike="noStrike" kern="1200" dirty="0" err="1">
                <a:solidFill>
                  <a:schemeClr val="tx1"/>
                </a:solidFill>
                <a:effectLst/>
                <a:latin typeface="+mn-lt"/>
                <a:ea typeface="+mn-ea"/>
                <a:cs typeface="+mn-cs"/>
              </a:rPr>
              <a:t>Aspillaga</a:t>
            </a:r>
            <a:r>
              <a:rPr lang="en-US" sz="1200" b="0" i="0" u="none" strike="noStrike" kern="1200" dirty="0">
                <a:solidFill>
                  <a:schemeClr val="tx1"/>
                </a:solidFill>
                <a:effectLst/>
                <a:latin typeface="+mn-lt"/>
                <a:ea typeface="+mn-ea"/>
                <a:cs typeface="+mn-cs"/>
              </a:rPr>
              <a:t>, E., Cooke, S. J., ... &amp; Fisk, A. T. (2021). Global trends in aquatic animal tracking with acoustic telemetry. </a:t>
            </a:r>
            <a:r>
              <a:rPr lang="en-US" sz="1200" b="0" i="1" u="none" strike="noStrike" kern="1200" dirty="0">
                <a:solidFill>
                  <a:schemeClr val="tx1"/>
                </a:solidFill>
                <a:effectLst/>
                <a:latin typeface="+mn-lt"/>
                <a:ea typeface="+mn-ea"/>
                <a:cs typeface="+mn-cs"/>
              </a:rPr>
              <a:t>Trends in Ecology &amp; Evolution</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DeCesare, N. J., </a:t>
            </a:r>
            <a:r>
              <a:rPr lang="en-US" sz="1200" b="0" i="0" u="none" strike="noStrike" kern="1200" dirty="0" err="1">
                <a:solidFill>
                  <a:schemeClr val="tx1"/>
                </a:solidFill>
                <a:effectLst/>
                <a:latin typeface="+mn-lt"/>
                <a:ea typeface="+mn-ea"/>
                <a:cs typeface="+mn-cs"/>
              </a:rPr>
              <a:t>Hebblewhite</a:t>
            </a:r>
            <a:r>
              <a:rPr lang="en-US" sz="1200" b="0" i="0" u="none" strike="noStrike" kern="1200" dirty="0">
                <a:solidFill>
                  <a:schemeClr val="tx1"/>
                </a:solidFill>
                <a:effectLst/>
                <a:latin typeface="+mn-lt"/>
                <a:ea typeface="+mn-ea"/>
                <a:cs typeface="+mn-cs"/>
              </a:rPr>
              <a:t>, M., </a:t>
            </a:r>
            <a:r>
              <a:rPr lang="en-US" sz="1200" b="0" i="0" u="none" strike="noStrike" kern="1200" dirty="0" err="1">
                <a:solidFill>
                  <a:schemeClr val="tx1"/>
                </a:solidFill>
                <a:effectLst/>
                <a:latin typeface="+mn-lt"/>
                <a:ea typeface="+mn-ea"/>
                <a:cs typeface="+mn-cs"/>
              </a:rPr>
              <a:t>Schmiegelow</a:t>
            </a:r>
            <a:r>
              <a:rPr lang="en-US" sz="1200" b="0" i="0" u="none" strike="noStrike" kern="1200" dirty="0">
                <a:solidFill>
                  <a:schemeClr val="tx1"/>
                </a:solidFill>
                <a:effectLst/>
                <a:latin typeface="+mn-lt"/>
                <a:ea typeface="+mn-ea"/>
                <a:cs typeface="+mn-cs"/>
              </a:rPr>
              <a:t>, F., Hervieux, D., McDermid, G. J., Neufeld, L., ... &amp; </a:t>
            </a:r>
            <a:r>
              <a:rPr lang="en-US" sz="1200" b="0" i="0" u="none" strike="noStrike" kern="1200" dirty="0" err="1">
                <a:solidFill>
                  <a:schemeClr val="tx1"/>
                </a:solidFill>
                <a:effectLst/>
                <a:latin typeface="+mn-lt"/>
                <a:ea typeface="+mn-ea"/>
                <a:cs typeface="+mn-cs"/>
              </a:rPr>
              <a:t>Musiani</a:t>
            </a:r>
            <a:r>
              <a:rPr lang="en-US" sz="1200" b="0" i="0" u="none" strike="noStrike" kern="1200" dirty="0">
                <a:solidFill>
                  <a:schemeClr val="tx1"/>
                </a:solidFill>
                <a:effectLst/>
                <a:latin typeface="+mn-lt"/>
                <a:ea typeface="+mn-ea"/>
                <a:cs typeface="+mn-cs"/>
              </a:rPr>
              <a:t>, M. (2012). Transcending scale dependence in identifying habitat with resource selection functions. </a:t>
            </a:r>
            <a:r>
              <a:rPr lang="en-US" sz="1200" b="0" i="1" u="none" strike="noStrike" kern="1200" dirty="0">
                <a:solidFill>
                  <a:schemeClr val="tx1"/>
                </a:solidFill>
                <a:effectLst/>
                <a:latin typeface="+mn-lt"/>
                <a:ea typeface="+mn-ea"/>
                <a:cs typeface="+mn-cs"/>
              </a:rPr>
              <a:t>Ecological Applications</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22</a:t>
            </a:r>
            <a:r>
              <a:rPr lang="en-US" sz="1200" b="0" i="0" u="none" strike="noStrike" kern="1200" dirty="0">
                <a:solidFill>
                  <a:schemeClr val="tx1"/>
                </a:solidFill>
                <a:effectLst/>
                <a:latin typeface="+mn-lt"/>
                <a:ea typeface="+mn-ea"/>
                <a:cs typeface="+mn-cs"/>
              </a:rPr>
              <a:t>(4), 1068-1083.</a:t>
            </a:r>
            <a:endParaRPr lang="en-US" dirty="0"/>
          </a:p>
        </p:txBody>
      </p:sp>
      <p:sp>
        <p:nvSpPr>
          <p:cNvPr id="4" name="Slide Number Placeholder 3"/>
          <p:cNvSpPr>
            <a:spLocks noGrp="1"/>
          </p:cNvSpPr>
          <p:nvPr>
            <p:ph type="sldNum" sz="quarter" idx="5"/>
          </p:nvPr>
        </p:nvSpPr>
        <p:spPr/>
        <p:txBody>
          <a:bodyPr/>
          <a:lstStyle/>
          <a:p>
            <a:fld id="{47F3D00F-FFBA-6C4D-B857-E468B732DD72}" type="slidenum">
              <a:rPr lang="en-US" smtClean="0"/>
              <a:t>6</a:t>
            </a:fld>
            <a:endParaRPr lang="en-US"/>
          </a:p>
        </p:txBody>
      </p:sp>
    </p:spTree>
    <p:extLst>
      <p:ext uri="{BB962C8B-B14F-4D97-AF65-F5344CB8AC3E}">
        <p14:creationId xmlns:p14="http://schemas.microsoft.com/office/powerpoint/2010/main" val="3049947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done across scales, we can spatially predict the probability of use or selection of an animal and its population. So here, green are areas of high selection, vs brown, where we expect the lower selection values for caribou.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Now, this application of resource selection functions has been used extensively within the terrestrial world since the 1980s, and also has been commonly used with satellite data. Specifically, you may have seen this with whales.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1834 AT studies published between 1969 and 2019 primarily focused on describing or quantifying spatial patterns of animals, termed 'ecology' here (n = 1442 </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Matley</a:t>
            </a:r>
            <a:r>
              <a:rPr lang="en-US" sz="1200" b="0" i="0" u="none" strike="noStrike" kern="1200" dirty="0">
                <a:solidFill>
                  <a:schemeClr val="tx1"/>
                </a:solidFill>
                <a:effectLst/>
                <a:latin typeface="+mn-lt"/>
                <a:ea typeface="+mn-ea"/>
                <a:cs typeface="+mn-cs"/>
              </a:rPr>
              <a:t>, J. K., </a:t>
            </a:r>
            <a:r>
              <a:rPr lang="en-US" sz="1200" b="0" i="0" u="none" strike="noStrike" kern="1200" dirty="0" err="1">
                <a:solidFill>
                  <a:schemeClr val="tx1"/>
                </a:solidFill>
                <a:effectLst/>
                <a:latin typeface="+mn-lt"/>
                <a:ea typeface="+mn-ea"/>
                <a:cs typeface="+mn-cs"/>
              </a:rPr>
              <a:t>Klinard</a:t>
            </a:r>
            <a:r>
              <a:rPr lang="en-US" sz="1200" b="0" i="0" u="none" strike="noStrike" kern="1200" dirty="0">
                <a:solidFill>
                  <a:schemeClr val="tx1"/>
                </a:solidFill>
                <a:effectLst/>
                <a:latin typeface="+mn-lt"/>
                <a:ea typeface="+mn-ea"/>
                <a:cs typeface="+mn-cs"/>
              </a:rPr>
              <a:t>, N. V., Martins, A. P. B., </a:t>
            </a:r>
            <a:r>
              <a:rPr lang="en-US" sz="1200" b="0" i="0" u="none" strike="noStrike" kern="1200" dirty="0" err="1">
                <a:solidFill>
                  <a:schemeClr val="tx1"/>
                </a:solidFill>
                <a:effectLst/>
                <a:latin typeface="+mn-lt"/>
                <a:ea typeface="+mn-ea"/>
                <a:cs typeface="+mn-cs"/>
              </a:rPr>
              <a:t>Aarestrup</a:t>
            </a:r>
            <a:r>
              <a:rPr lang="en-US" sz="1200" b="0" i="0" u="none" strike="noStrike" kern="1200" dirty="0">
                <a:solidFill>
                  <a:schemeClr val="tx1"/>
                </a:solidFill>
                <a:effectLst/>
                <a:latin typeface="+mn-lt"/>
                <a:ea typeface="+mn-ea"/>
                <a:cs typeface="+mn-cs"/>
              </a:rPr>
              <a:t>, K., </a:t>
            </a:r>
            <a:r>
              <a:rPr lang="en-US" sz="1200" b="0" i="0" u="none" strike="noStrike" kern="1200" dirty="0" err="1">
                <a:solidFill>
                  <a:schemeClr val="tx1"/>
                </a:solidFill>
                <a:effectLst/>
                <a:latin typeface="+mn-lt"/>
                <a:ea typeface="+mn-ea"/>
                <a:cs typeface="+mn-cs"/>
              </a:rPr>
              <a:t>Aspillaga</a:t>
            </a:r>
            <a:r>
              <a:rPr lang="en-US" sz="1200" b="0" i="0" u="none" strike="noStrike" kern="1200" dirty="0">
                <a:solidFill>
                  <a:schemeClr val="tx1"/>
                </a:solidFill>
                <a:effectLst/>
                <a:latin typeface="+mn-lt"/>
                <a:ea typeface="+mn-ea"/>
                <a:cs typeface="+mn-cs"/>
              </a:rPr>
              <a:t>, E., Cooke, S. J., ... &amp; Fisk, A. T. (2021). Global trends in aquatic animal tracking with acoustic telemetry. </a:t>
            </a:r>
            <a:r>
              <a:rPr lang="en-US" sz="1200" b="0" i="1" u="none" strike="noStrike" kern="1200" dirty="0">
                <a:solidFill>
                  <a:schemeClr val="tx1"/>
                </a:solidFill>
                <a:effectLst/>
                <a:latin typeface="+mn-lt"/>
                <a:ea typeface="+mn-ea"/>
                <a:cs typeface="+mn-cs"/>
              </a:rPr>
              <a:t>Trends in Ecology &amp; Evolution</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DeCesare, N. J., </a:t>
            </a:r>
            <a:r>
              <a:rPr lang="en-US" sz="1200" b="0" i="0" u="none" strike="noStrike" kern="1200" dirty="0" err="1">
                <a:solidFill>
                  <a:schemeClr val="tx1"/>
                </a:solidFill>
                <a:effectLst/>
                <a:latin typeface="+mn-lt"/>
                <a:ea typeface="+mn-ea"/>
                <a:cs typeface="+mn-cs"/>
              </a:rPr>
              <a:t>Hebblewhite</a:t>
            </a:r>
            <a:r>
              <a:rPr lang="en-US" sz="1200" b="0" i="0" u="none" strike="noStrike" kern="1200" dirty="0">
                <a:solidFill>
                  <a:schemeClr val="tx1"/>
                </a:solidFill>
                <a:effectLst/>
                <a:latin typeface="+mn-lt"/>
                <a:ea typeface="+mn-ea"/>
                <a:cs typeface="+mn-cs"/>
              </a:rPr>
              <a:t>, M., </a:t>
            </a:r>
            <a:r>
              <a:rPr lang="en-US" sz="1200" b="0" i="0" u="none" strike="noStrike" kern="1200" dirty="0" err="1">
                <a:solidFill>
                  <a:schemeClr val="tx1"/>
                </a:solidFill>
                <a:effectLst/>
                <a:latin typeface="+mn-lt"/>
                <a:ea typeface="+mn-ea"/>
                <a:cs typeface="+mn-cs"/>
              </a:rPr>
              <a:t>Schmiegelow</a:t>
            </a:r>
            <a:r>
              <a:rPr lang="en-US" sz="1200" b="0" i="0" u="none" strike="noStrike" kern="1200" dirty="0">
                <a:solidFill>
                  <a:schemeClr val="tx1"/>
                </a:solidFill>
                <a:effectLst/>
                <a:latin typeface="+mn-lt"/>
                <a:ea typeface="+mn-ea"/>
                <a:cs typeface="+mn-cs"/>
              </a:rPr>
              <a:t>, F., Hervieux, D., McDermid, G. J., Neufeld, L., ... &amp; </a:t>
            </a:r>
            <a:r>
              <a:rPr lang="en-US" sz="1200" b="0" i="0" u="none" strike="noStrike" kern="1200" dirty="0" err="1">
                <a:solidFill>
                  <a:schemeClr val="tx1"/>
                </a:solidFill>
                <a:effectLst/>
                <a:latin typeface="+mn-lt"/>
                <a:ea typeface="+mn-ea"/>
                <a:cs typeface="+mn-cs"/>
              </a:rPr>
              <a:t>Musiani</a:t>
            </a:r>
            <a:r>
              <a:rPr lang="en-US" sz="1200" b="0" i="0" u="none" strike="noStrike" kern="1200" dirty="0">
                <a:solidFill>
                  <a:schemeClr val="tx1"/>
                </a:solidFill>
                <a:effectLst/>
                <a:latin typeface="+mn-lt"/>
                <a:ea typeface="+mn-ea"/>
                <a:cs typeface="+mn-cs"/>
              </a:rPr>
              <a:t>, M. (2012). Transcending scale dependence in identifying habitat with resource selection functions. </a:t>
            </a:r>
            <a:r>
              <a:rPr lang="en-US" sz="1200" b="0" i="1" u="none" strike="noStrike" kern="1200" dirty="0">
                <a:solidFill>
                  <a:schemeClr val="tx1"/>
                </a:solidFill>
                <a:effectLst/>
                <a:latin typeface="+mn-lt"/>
                <a:ea typeface="+mn-ea"/>
                <a:cs typeface="+mn-cs"/>
              </a:rPr>
              <a:t>Ecological Applications</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22</a:t>
            </a:r>
            <a:r>
              <a:rPr lang="en-US" sz="1200" b="0" i="0" u="none" strike="noStrike" kern="1200" dirty="0">
                <a:solidFill>
                  <a:schemeClr val="tx1"/>
                </a:solidFill>
                <a:effectLst/>
                <a:latin typeface="+mn-lt"/>
                <a:ea typeface="+mn-ea"/>
                <a:cs typeface="+mn-cs"/>
              </a:rPr>
              <a:t>(4), 1068-1083.</a:t>
            </a:r>
            <a:endParaRPr lang="en-US" dirty="0"/>
          </a:p>
        </p:txBody>
      </p:sp>
      <p:sp>
        <p:nvSpPr>
          <p:cNvPr id="4" name="Slide Number Placeholder 3"/>
          <p:cNvSpPr>
            <a:spLocks noGrp="1"/>
          </p:cNvSpPr>
          <p:nvPr>
            <p:ph type="sldNum" sz="quarter" idx="5"/>
          </p:nvPr>
        </p:nvSpPr>
        <p:spPr/>
        <p:txBody>
          <a:bodyPr/>
          <a:lstStyle/>
          <a:p>
            <a:fld id="{47F3D00F-FFBA-6C4D-B857-E468B732DD72}" type="slidenum">
              <a:rPr lang="en-US" smtClean="0"/>
              <a:t>7</a:t>
            </a:fld>
            <a:endParaRPr lang="en-US"/>
          </a:p>
        </p:txBody>
      </p:sp>
    </p:spTree>
    <p:extLst>
      <p:ext uri="{BB962C8B-B14F-4D97-AF65-F5344CB8AC3E}">
        <p14:creationId xmlns:p14="http://schemas.microsoft.com/office/powerpoint/2010/main" val="204891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a:rPr>
              <a:t>Number of citations and publications annually for papers with keywords “resource‐selection function,” the type of selection function most commonly applied in the literature, over time based on a Web of Science search. Numbers reference citations below, which comprise some of the key advancements made in modeling resource selection, helpful reviews, or highly cited papers. 1Mysterud and Ims (1998a), 2Boyce and McDonald (1999), 3Boyce et al. (2002), 4Keating and Cherry (2004), 5Fortin et al. (2005), 6Gillies et al. (2006), 7Johnson et al. (2006), 8Lele and </a:t>
            </a:r>
            <a:r>
              <a:rPr lang="en-US" sz="1200" b="0" strike="noStrike" spc="-1" dirty="0" err="1">
                <a:latin typeface="Arial"/>
              </a:rPr>
              <a:t>Keim</a:t>
            </a:r>
            <a:r>
              <a:rPr lang="en-US" sz="1200" b="0" strike="noStrike" spc="-1" dirty="0">
                <a:latin typeface="Arial"/>
              </a:rPr>
              <a:t> (2006), 9Johnson et al. (2008), 10Forester et al. (2009), 11Fieberg et al. (2010), 12McLoughlin et al. (2010), 13Warton and Shepherd (2010), 14Beyer et al. (2010), 15Matthiopoulos et al. (2011), 16Aarts et al. (2012), 17Northrup et al. (2013), 18Johnson et al. (2013), 19Lele et al. (2013), 20Hooten et al. (2014), 21van </a:t>
            </a:r>
            <a:r>
              <a:rPr lang="en-US" sz="1200" b="0" strike="noStrike" spc="-1" dirty="0" err="1">
                <a:latin typeface="Arial"/>
              </a:rPr>
              <a:t>Beest</a:t>
            </a:r>
            <a:r>
              <a:rPr lang="en-US" sz="1200" b="0" strike="noStrike" spc="-1" dirty="0">
                <a:latin typeface="Arial"/>
              </a:rPr>
              <a:t> et al. (2014b), 22Matthiopoulos et al. (2015), 23Avgar et al. (2016), 24Muff aet al. (2020).</a:t>
            </a:r>
          </a:p>
          <a:p>
            <a:endParaRPr lang="en-US" dirty="0"/>
          </a:p>
        </p:txBody>
      </p:sp>
      <p:sp>
        <p:nvSpPr>
          <p:cNvPr id="4" name="Slide Number Placeholder 3"/>
          <p:cNvSpPr>
            <a:spLocks noGrp="1"/>
          </p:cNvSpPr>
          <p:nvPr>
            <p:ph type="sldNum" sz="quarter" idx="5"/>
          </p:nvPr>
        </p:nvSpPr>
        <p:spPr/>
        <p:txBody>
          <a:bodyPr/>
          <a:lstStyle/>
          <a:p>
            <a:fld id="{47F3D00F-FFBA-6C4D-B857-E468B732DD72}" type="slidenum">
              <a:rPr lang="en-US" smtClean="0"/>
              <a:t>8</a:t>
            </a:fld>
            <a:endParaRPr lang="en-US"/>
          </a:p>
        </p:txBody>
      </p:sp>
    </p:spTree>
    <p:extLst>
      <p:ext uri="{BB962C8B-B14F-4D97-AF65-F5344CB8AC3E}">
        <p14:creationId xmlns:p14="http://schemas.microsoft.com/office/powerpoint/2010/main" val="4002343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Now in our world, that uses acoustic telemetry, of the nearly 1,500 published acoustic telemetry articles focused on ecology since 1969, there has been only 7studies that have used this framework. </a:t>
            </a:r>
          </a:p>
        </p:txBody>
      </p:sp>
      <p:sp>
        <p:nvSpPr>
          <p:cNvPr id="4" name="Slide Number Placeholder 3"/>
          <p:cNvSpPr>
            <a:spLocks noGrp="1"/>
          </p:cNvSpPr>
          <p:nvPr>
            <p:ph type="sldNum" sz="quarter" idx="5"/>
          </p:nvPr>
        </p:nvSpPr>
        <p:spPr/>
        <p:txBody>
          <a:bodyPr/>
          <a:lstStyle/>
          <a:p>
            <a:fld id="{47F3D00F-FFBA-6C4D-B857-E468B732DD72}" type="slidenum">
              <a:rPr lang="en-US" smtClean="0"/>
              <a:t>9</a:t>
            </a:fld>
            <a:endParaRPr lang="en-US"/>
          </a:p>
        </p:txBody>
      </p:sp>
    </p:spTree>
    <p:extLst>
      <p:ext uri="{BB962C8B-B14F-4D97-AF65-F5344CB8AC3E}">
        <p14:creationId xmlns:p14="http://schemas.microsoft.com/office/powerpoint/2010/main" val="402386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Now in our world, that uses acoustic telemetry, of the nearly 1,500 published acoustic telemetry articles focused on ecology since 1969, there has been only 7studies that have used this framework. </a:t>
            </a:r>
          </a:p>
        </p:txBody>
      </p:sp>
      <p:sp>
        <p:nvSpPr>
          <p:cNvPr id="4" name="Slide Number Placeholder 3"/>
          <p:cNvSpPr>
            <a:spLocks noGrp="1"/>
          </p:cNvSpPr>
          <p:nvPr>
            <p:ph type="sldNum" sz="quarter" idx="5"/>
          </p:nvPr>
        </p:nvSpPr>
        <p:spPr/>
        <p:txBody>
          <a:bodyPr/>
          <a:lstStyle/>
          <a:p>
            <a:fld id="{47F3D00F-FFBA-6C4D-B857-E468B732DD72}" type="slidenum">
              <a:rPr lang="en-US" smtClean="0"/>
              <a:t>10</a:t>
            </a:fld>
            <a:endParaRPr lang="en-US"/>
          </a:p>
        </p:txBody>
      </p:sp>
    </p:spTree>
    <p:extLst>
      <p:ext uri="{BB962C8B-B14F-4D97-AF65-F5344CB8AC3E}">
        <p14:creationId xmlns:p14="http://schemas.microsoft.com/office/powerpoint/2010/main" val="1977878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F3D00F-FFBA-6C4D-B857-E468B732DD72}" type="slidenum">
              <a:rPr lang="en-US" smtClean="0"/>
              <a:t>13</a:t>
            </a:fld>
            <a:endParaRPr lang="en-US"/>
          </a:p>
        </p:txBody>
      </p:sp>
    </p:spTree>
    <p:extLst>
      <p:ext uri="{BB962C8B-B14F-4D97-AF65-F5344CB8AC3E}">
        <p14:creationId xmlns:p14="http://schemas.microsoft.com/office/powerpoint/2010/main" val="1927309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a huge untapped field for us that use broad scale acoustic telemetry arrays. We all know our acoustic telemetry data, that is presence only, is tricky to work with but it's actually well catered for resource selection functions. </a:t>
            </a:r>
          </a:p>
          <a:p>
            <a:endParaRPr lang="en-US" dirty="0"/>
          </a:p>
          <a:p>
            <a:r>
              <a:rPr lang="en-US" dirty="0"/>
              <a:t>So on the left we have our island in red, detections in black, and our acoustic array and its detection coverage in white. Note that the array changes in size across three separate years which is common in most of our projects which is okay with this approach. Using our detection areas as the available habitat, we can just as easy randomly generate pseudoabsences, also known as background points, that will be compared against our known presences. </a:t>
            </a:r>
          </a:p>
          <a:p>
            <a:endParaRPr lang="en-US" dirty="0"/>
          </a:p>
          <a:p>
            <a:r>
              <a:rPr lang="en-US" dirty="0"/>
              <a:t>We then overlay this data with our environmental variables, submerged vegetation, coral reef structure, depth, etc. </a:t>
            </a:r>
          </a:p>
        </p:txBody>
      </p:sp>
      <p:sp>
        <p:nvSpPr>
          <p:cNvPr id="4" name="Slide Number Placeholder 3"/>
          <p:cNvSpPr>
            <a:spLocks noGrp="1"/>
          </p:cNvSpPr>
          <p:nvPr>
            <p:ph type="sldNum" sz="quarter" idx="5"/>
          </p:nvPr>
        </p:nvSpPr>
        <p:spPr/>
        <p:txBody>
          <a:bodyPr/>
          <a:lstStyle/>
          <a:p>
            <a:fld id="{47F3D00F-FFBA-6C4D-B857-E468B732DD72}" type="slidenum">
              <a:rPr lang="en-US" smtClean="0"/>
              <a:t>14</a:t>
            </a:fld>
            <a:endParaRPr lang="en-US"/>
          </a:p>
        </p:txBody>
      </p:sp>
    </p:spTree>
    <p:extLst>
      <p:ext uri="{BB962C8B-B14F-4D97-AF65-F5344CB8AC3E}">
        <p14:creationId xmlns:p14="http://schemas.microsoft.com/office/powerpoint/2010/main" val="1172124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B85D-BEF8-324F-B9E0-574E0E24EB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47B5A-3E10-9148-AC06-137B745AF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C6B4E-7C28-EB41-9E6A-E808E5AA5990}"/>
              </a:ext>
            </a:extLst>
          </p:cNvPr>
          <p:cNvSpPr>
            <a:spLocks noGrp="1"/>
          </p:cNvSpPr>
          <p:nvPr>
            <p:ph type="dt" sz="half" idx="10"/>
          </p:nvPr>
        </p:nvSpPr>
        <p:spPr/>
        <p:txBody>
          <a:bodyPr/>
          <a:lstStyle/>
          <a:p>
            <a:fld id="{6FD4BDE6-10A5-CB41-9F9C-52704DD42BB6}" type="datetimeFigureOut">
              <a:rPr lang="en-US" smtClean="0"/>
              <a:t>9/24/2024</a:t>
            </a:fld>
            <a:endParaRPr lang="en-US"/>
          </a:p>
        </p:txBody>
      </p:sp>
      <p:sp>
        <p:nvSpPr>
          <p:cNvPr id="5" name="Footer Placeholder 4">
            <a:extLst>
              <a:ext uri="{FF2B5EF4-FFF2-40B4-BE49-F238E27FC236}">
                <a16:creationId xmlns:a16="http://schemas.microsoft.com/office/drawing/2014/main" id="{618BB8F6-2BA3-CE4B-957D-66D3134F4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4FDA3-33F5-E343-AFC6-58D1F2A74222}"/>
              </a:ext>
            </a:extLst>
          </p:cNvPr>
          <p:cNvSpPr>
            <a:spLocks noGrp="1"/>
          </p:cNvSpPr>
          <p:nvPr>
            <p:ph type="sldNum" sz="quarter" idx="12"/>
          </p:nvPr>
        </p:nvSpPr>
        <p:spPr/>
        <p:txBody>
          <a:bodyPr/>
          <a:lstStyle/>
          <a:p>
            <a:fld id="{E0A781F7-7ADE-844A-860C-5DAD9AE82B6B}" type="slidenum">
              <a:rPr lang="en-US" smtClean="0"/>
              <a:t>‹#›</a:t>
            </a:fld>
            <a:endParaRPr lang="en-US"/>
          </a:p>
        </p:txBody>
      </p:sp>
    </p:spTree>
    <p:extLst>
      <p:ext uri="{BB962C8B-B14F-4D97-AF65-F5344CB8AC3E}">
        <p14:creationId xmlns:p14="http://schemas.microsoft.com/office/powerpoint/2010/main" val="1797468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8AD7-F32F-0C42-AC87-79B4949F3F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0FF2E9-38D0-8D40-8210-CA2DC4A17F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9B558-27D9-AC4B-BFEC-B7B64D9E9579}"/>
              </a:ext>
            </a:extLst>
          </p:cNvPr>
          <p:cNvSpPr>
            <a:spLocks noGrp="1"/>
          </p:cNvSpPr>
          <p:nvPr>
            <p:ph type="dt" sz="half" idx="10"/>
          </p:nvPr>
        </p:nvSpPr>
        <p:spPr/>
        <p:txBody>
          <a:bodyPr/>
          <a:lstStyle/>
          <a:p>
            <a:fld id="{6FD4BDE6-10A5-CB41-9F9C-52704DD42BB6}" type="datetimeFigureOut">
              <a:rPr lang="en-US" smtClean="0"/>
              <a:t>9/24/2024</a:t>
            </a:fld>
            <a:endParaRPr lang="en-US"/>
          </a:p>
        </p:txBody>
      </p:sp>
      <p:sp>
        <p:nvSpPr>
          <p:cNvPr id="5" name="Footer Placeholder 4">
            <a:extLst>
              <a:ext uri="{FF2B5EF4-FFF2-40B4-BE49-F238E27FC236}">
                <a16:creationId xmlns:a16="http://schemas.microsoft.com/office/drawing/2014/main" id="{FBA0D673-256A-1C47-B062-65CEDEB84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623F02-1039-AE47-8E85-32FB27C3AB9F}"/>
              </a:ext>
            </a:extLst>
          </p:cNvPr>
          <p:cNvSpPr>
            <a:spLocks noGrp="1"/>
          </p:cNvSpPr>
          <p:nvPr>
            <p:ph type="sldNum" sz="quarter" idx="12"/>
          </p:nvPr>
        </p:nvSpPr>
        <p:spPr/>
        <p:txBody>
          <a:bodyPr/>
          <a:lstStyle/>
          <a:p>
            <a:fld id="{E0A781F7-7ADE-844A-860C-5DAD9AE82B6B}" type="slidenum">
              <a:rPr lang="en-US" smtClean="0"/>
              <a:t>‹#›</a:t>
            </a:fld>
            <a:endParaRPr lang="en-US"/>
          </a:p>
        </p:txBody>
      </p:sp>
    </p:spTree>
    <p:extLst>
      <p:ext uri="{BB962C8B-B14F-4D97-AF65-F5344CB8AC3E}">
        <p14:creationId xmlns:p14="http://schemas.microsoft.com/office/powerpoint/2010/main" val="100554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8F266-D70B-F445-9404-B612B7786D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B94B1F-6D83-194E-AFB6-D5CC8357D3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979CD-36E6-984E-88A8-5736A5CDE61C}"/>
              </a:ext>
            </a:extLst>
          </p:cNvPr>
          <p:cNvSpPr>
            <a:spLocks noGrp="1"/>
          </p:cNvSpPr>
          <p:nvPr>
            <p:ph type="dt" sz="half" idx="10"/>
          </p:nvPr>
        </p:nvSpPr>
        <p:spPr/>
        <p:txBody>
          <a:bodyPr/>
          <a:lstStyle/>
          <a:p>
            <a:fld id="{6FD4BDE6-10A5-CB41-9F9C-52704DD42BB6}" type="datetimeFigureOut">
              <a:rPr lang="en-US" smtClean="0"/>
              <a:t>9/24/2024</a:t>
            </a:fld>
            <a:endParaRPr lang="en-US"/>
          </a:p>
        </p:txBody>
      </p:sp>
      <p:sp>
        <p:nvSpPr>
          <p:cNvPr id="5" name="Footer Placeholder 4">
            <a:extLst>
              <a:ext uri="{FF2B5EF4-FFF2-40B4-BE49-F238E27FC236}">
                <a16:creationId xmlns:a16="http://schemas.microsoft.com/office/drawing/2014/main" id="{40872DA0-09C4-3C42-AD35-36464E5A4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711A1-3FC9-A342-9738-18FE61BD0B61}"/>
              </a:ext>
            </a:extLst>
          </p:cNvPr>
          <p:cNvSpPr>
            <a:spLocks noGrp="1"/>
          </p:cNvSpPr>
          <p:nvPr>
            <p:ph type="sldNum" sz="quarter" idx="12"/>
          </p:nvPr>
        </p:nvSpPr>
        <p:spPr/>
        <p:txBody>
          <a:bodyPr/>
          <a:lstStyle/>
          <a:p>
            <a:fld id="{E0A781F7-7ADE-844A-860C-5DAD9AE82B6B}" type="slidenum">
              <a:rPr lang="en-US" smtClean="0"/>
              <a:t>‹#›</a:t>
            </a:fld>
            <a:endParaRPr lang="en-US"/>
          </a:p>
        </p:txBody>
      </p:sp>
    </p:spTree>
    <p:extLst>
      <p:ext uri="{BB962C8B-B14F-4D97-AF65-F5344CB8AC3E}">
        <p14:creationId xmlns:p14="http://schemas.microsoft.com/office/powerpoint/2010/main" val="3173172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0608B-87D0-5D45-AFEA-CD0D382E6A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8C0C72-E3AA-7148-B818-A88D6DD27B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0B586-6CE0-994D-BE71-A84A8E33DE4E}"/>
              </a:ext>
            </a:extLst>
          </p:cNvPr>
          <p:cNvSpPr>
            <a:spLocks noGrp="1"/>
          </p:cNvSpPr>
          <p:nvPr>
            <p:ph type="dt" sz="half" idx="10"/>
          </p:nvPr>
        </p:nvSpPr>
        <p:spPr/>
        <p:txBody>
          <a:bodyPr/>
          <a:lstStyle/>
          <a:p>
            <a:fld id="{6FD4BDE6-10A5-CB41-9F9C-52704DD42BB6}" type="datetimeFigureOut">
              <a:rPr lang="en-US" smtClean="0"/>
              <a:t>9/24/2024</a:t>
            </a:fld>
            <a:endParaRPr lang="en-US"/>
          </a:p>
        </p:txBody>
      </p:sp>
      <p:sp>
        <p:nvSpPr>
          <p:cNvPr id="5" name="Footer Placeholder 4">
            <a:extLst>
              <a:ext uri="{FF2B5EF4-FFF2-40B4-BE49-F238E27FC236}">
                <a16:creationId xmlns:a16="http://schemas.microsoft.com/office/drawing/2014/main" id="{66E93D34-2DFA-4943-BD07-0E8A0E32F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A3EEBF-D6D5-1144-83EA-DC83C4FE59CC}"/>
              </a:ext>
            </a:extLst>
          </p:cNvPr>
          <p:cNvSpPr>
            <a:spLocks noGrp="1"/>
          </p:cNvSpPr>
          <p:nvPr>
            <p:ph type="sldNum" sz="quarter" idx="12"/>
          </p:nvPr>
        </p:nvSpPr>
        <p:spPr/>
        <p:txBody>
          <a:bodyPr/>
          <a:lstStyle/>
          <a:p>
            <a:fld id="{E0A781F7-7ADE-844A-860C-5DAD9AE82B6B}" type="slidenum">
              <a:rPr lang="en-US" smtClean="0"/>
              <a:t>‹#›</a:t>
            </a:fld>
            <a:endParaRPr lang="en-US"/>
          </a:p>
        </p:txBody>
      </p:sp>
    </p:spTree>
    <p:extLst>
      <p:ext uri="{BB962C8B-B14F-4D97-AF65-F5344CB8AC3E}">
        <p14:creationId xmlns:p14="http://schemas.microsoft.com/office/powerpoint/2010/main" val="2158610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A31D-A672-1E43-820D-C4E6E3C0E0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2DB0E9-655F-A54B-8230-CCA58028A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E4A384-B66D-1845-AB60-D84872F3CB43}"/>
              </a:ext>
            </a:extLst>
          </p:cNvPr>
          <p:cNvSpPr>
            <a:spLocks noGrp="1"/>
          </p:cNvSpPr>
          <p:nvPr>
            <p:ph type="dt" sz="half" idx="10"/>
          </p:nvPr>
        </p:nvSpPr>
        <p:spPr/>
        <p:txBody>
          <a:bodyPr/>
          <a:lstStyle/>
          <a:p>
            <a:fld id="{6FD4BDE6-10A5-CB41-9F9C-52704DD42BB6}" type="datetimeFigureOut">
              <a:rPr lang="en-US" smtClean="0"/>
              <a:t>9/24/2024</a:t>
            </a:fld>
            <a:endParaRPr lang="en-US"/>
          </a:p>
        </p:txBody>
      </p:sp>
      <p:sp>
        <p:nvSpPr>
          <p:cNvPr id="5" name="Footer Placeholder 4">
            <a:extLst>
              <a:ext uri="{FF2B5EF4-FFF2-40B4-BE49-F238E27FC236}">
                <a16:creationId xmlns:a16="http://schemas.microsoft.com/office/drawing/2014/main" id="{14822954-F831-0444-9C8E-884DB153C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AFAE9C-F7A7-B243-8F74-201EA10768B5}"/>
              </a:ext>
            </a:extLst>
          </p:cNvPr>
          <p:cNvSpPr>
            <a:spLocks noGrp="1"/>
          </p:cNvSpPr>
          <p:nvPr>
            <p:ph type="sldNum" sz="quarter" idx="12"/>
          </p:nvPr>
        </p:nvSpPr>
        <p:spPr/>
        <p:txBody>
          <a:bodyPr/>
          <a:lstStyle/>
          <a:p>
            <a:fld id="{E0A781F7-7ADE-844A-860C-5DAD9AE82B6B}" type="slidenum">
              <a:rPr lang="en-US" smtClean="0"/>
              <a:t>‹#›</a:t>
            </a:fld>
            <a:endParaRPr lang="en-US"/>
          </a:p>
        </p:txBody>
      </p:sp>
    </p:spTree>
    <p:extLst>
      <p:ext uri="{BB962C8B-B14F-4D97-AF65-F5344CB8AC3E}">
        <p14:creationId xmlns:p14="http://schemas.microsoft.com/office/powerpoint/2010/main" val="1020089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1F692-AB96-F244-ABE2-A0724434BC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B59487-980B-5F4C-A9A7-AB6FB4DEA2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EEED69-C602-A247-B65B-18B21648E4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C553AC-F630-214C-A3D3-B82CE9F22A74}"/>
              </a:ext>
            </a:extLst>
          </p:cNvPr>
          <p:cNvSpPr>
            <a:spLocks noGrp="1"/>
          </p:cNvSpPr>
          <p:nvPr>
            <p:ph type="dt" sz="half" idx="10"/>
          </p:nvPr>
        </p:nvSpPr>
        <p:spPr/>
        <p:txBody>
          <a:bodyPr/>
          <a:lstStyle/>
          <a:p>
            <a:fld id="{6FD4BDE6-10A5-CB41-9F9C-52704DD42BB6}" type="datetimeFigureOut">
              <a:rPr lang="en-US" smtClean="0"/>
              <a:t>9/24/2024</a:t>
            </a:fld>
            <a:endParaRPr lang="en-US"/>
          </a:p>
        </p:txBody>
      </p:sp>
      <p:sp>
        <p:nvSpPr>
          <p:cNvPr id="6" name="Footer Placeholder 5">
            <a:extLst>
              <a:ext uri="{FF2B5EF4-FFF2-40B4-BE49-F238E27FC236}">
                <a16:creationId xmlns:a16="http://schemas.microsoft.com/office/drawing/2014/main" id="{CC8418AD-42D7-B346-9B81-81DDCB9C4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72F28-740C-E743-BE61-D292EB8F638B}"/>
              </a:ext>
            </a:extLst>
          </p:cNvPr>
          <p:cNvSpPr>
            <a:spLocks noGrp="1"/>
          </p:cNvSpPr>
          <p:nvPr>
            <p:ph type="sldNum" sz="quarter" idx="12"/>
          </p:nvPr>
        </p:nvSpPr>
        <p:spPr/>
        <p:txBody>
          <a:bodyPr/>
          <a:lstStyle/>
          <a:p>
            <a:fld id="{E0A781F7-7ADE-844A-860C-5DAD9AE82B6B}" type="slidenum">
              <a:rPr lang="en-US" smtClean="0"/>
              <a:t>‹#›</a:t>
            </a:fld>
            <a:endParaRPr lang="en-US"/>
          </a:p>
        </p:txBody>
      </p:sp>
    </p:spTree>
    <p:extLst>
      <p:ext uri="{BB962C8B-B14F-4D97-AF65-F5344CB8AC3E}">
        <p14:creationId xmlns:p14="http://schemas.microsoft.com/office/powerpoint/2010/main" val="416944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903D8-F478-6C44-810F-94C3DF578D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879486-2552-764F-8EDA-CF52B523B0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896DEE-DCD2-3246-A863-07D446A760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F3D0A2-C6C6-DB41-A415-D9AA20E3CA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5CD854-3C84-5642-9B19-E35B28F845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2B5F0-9CF9-8145-A924-8D3E5B0AC471}"/>
              </a:ext>
            </a:extLst>
          </p:cNvPr>
          <p:cNvSpPr>
            <a:spLocks noGrp="1"/>
          </p:cNvSpPr>
          <p:nvPr>
            <p:ph type="dt" sz="half" idx="10"/>
          </p:nvPr>
        </p:nvSpPr>
        <p:spPr/>
        <p:txBody>
          <a:bodyPr/>
          <a:lstStyle/>
          <a:p>
            <a:fld id="{6FD4BDE6-10A5-CB41-9F9C-52704DD42BB6}" type="datetimeFigureOut">
              <a:rPr lang="en-US" smtClean="0"/>
              <a:t>9/24/2024</a:t>
            </a:fld>
            <a:endParaRPr lang="en-US"/>
          </a:p>
        </p:txBody>
      </p:sp>
      <p:sp>
        <p:nvSpPr>
          <p:cNvPr id="8" name="Footer Placeholder 7">
            <a:extLst>
              <a:ext uri="{FF2B5EF4-FFF2-40B4-BE49-F238E27FC236}">
                <a16:creationId xmlns:a16="http://schemas.microsoft.com/office/drawing/2014/main" id="{D2E78A07-634E-FC48-96E4-777487B170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099284-C197-7F40-AA84-E2CD933A5DF6}"/>
              </a:ext>
            </a:extLst>
          </p:cNvPr>
          <p:cNvSpPr>
            <a:spLocks noGrp="1"/>
          </p:cNvSpPr>
          <p:nvPr>
            <p:ph type="sldNum" sz="quarter" idx="12"/>
          </p:nvPr>
        </p:nvSpPr>
        <p:spPr/>
        <p:txBody>
          <a:bodyPr/>
          <a:lstStyle/>
          <a:p>
            <a:fld id="{E0A781F7-7ADE-844A-860C-5DAD9AE82B6B}" type="slidenum">
              <a:rPr lang="en-US" smtClean="0"/>
              <a:t>‹#›</a:t>
            </a:fld>
            <a:endParaRPr lang="en-US"/>
          </a:p>
        </p:txBody>
      </p:sp>
    </p:spTree>
    <p:extLst>
      <p:ext uri="{BB962C8B-B14F-4D97-AF65-F5344CB8AC3E}">
        <p14:creationId xmlns:p14="http://schemas.microsoft.com/office/powerpoint/2010/main" val="3188179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BFAC-549E-4B4A-BE74-0CC628BEE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9C8E21-03F7-2E4A-A4FC-8ED35DA140A4}"/>
              </a:ext>
            </a:extLst>
          </p:cNvPr>
          <p:cNvSpPr>
            <a:spLocks noGrp="1"/>
          </p:cNvSpPr>
          <p:nvPr>
            <p:ph type="dt" sz="half" idx="10"/>
          </p:nvPr>
        </p:nvSpPr>
        <p:spPr/>
        <p:txBody>
          <a:bodyPr/>
          <a:lstStyle/>
          <a:p>
            <a:fld id="{6FD4BDE6-10A5-CB41-9F9C-52704DD42BB6}" type="datetimeFigureOut">
              <a:rPr lang="en-US" smtClean="0"/>
              <a:t>9/24/2024</a:t>
            </a:fld>
            <a:endParaRPr lang="en-US"/>
          </a:p>
        </p:txBody>
      </p:sp>
      <p:sp>
        <p:nvSpPr>
          <p:cNvPr id="4" name="Footer Placeholder 3">
            <a:extLst>
              <a:ext uri="{FF2B5EF4-FFF2-40B4-BE49-F238E27FC236}">
                <a16:creationId xmlns:a16="http://schemas.microsoft.com/office/drawing/2014/main" id="{B19C673D-243D-6A4E-A589-EA035F9AAB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A32367-179E-7A4A-A9E2-865CD75C393B}"/>
              </a:ext>
            </a:extLst>
          </p:cNvPr>
          <p:cNvSpPr>
            <a:spLocks noGrp="1"/>
          </p:cNvSpPr>
          <p:nvPr>
            <p:ph type="sldNum" sz="quarter" idx="12"/>
          </p:nvPr>
        </p:nvSpPr>
        <p:spPr/>
        <p:txBody>
          <a:bodyPr/>
          <a:lstStyle/>
          <a:p>
            <a:fld id="{E0A781F7-7ADE-844A-860C-5DAD9AE82B6B}" type="slidenum">
              <a:rPr lang="en-US" smtClean="0"/>
              <a:t>‹#›</a:t>
            </a:fld>
            <a:endParaRPr lang="en-US"/>
          </a:p>
        </p:txBody>
      </p:sp>
    </p:spTree>
    <p:extLst>
      <p:ext uri="{BB962C8B-B14F-4D97-AF65-F5344CB8AC3E}">
        <p14:creationId xmlns:p14="http://schemas.microsoft.com/office/powerpoint/2010/main" val="1808803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9B03C8-5C54-8D4C-81EB-6E8DD7B79A2C}"/>
              </a:ext>
            </a:extLst>
          </p:cNvPr>
          <p:cNvSpPr>
            <a:spLocks noGrp="1"/>
          </p:cNvSpPr>
          <p:nvPr>
            <p:ph type="dt" sz="half" idx="10"/>
          </p:nvPr>
        </p:nvSpPr>
        <p:spPr/>
        <p:txBody>
          <a:bodyPr/>
          <a:lstStyle/>
          <a:p>
            <a:fld id="{6FD4BDE6-10A5-CB41-9F9C-52704DD42BB6}" type="datetimeFigureOut">
              <a:rPr lang="en-US" smtClean="0"/>
              <a:t>9/24/2024</a:t>
            </a:fld>
            <a:endParaRPr lang="en-US"/>
          </a:p>
        </p:txBody>
      </p:sp>
      <p:sp>
        <p:nvSpPr>
          <p:cNvPr id="3" name="Footer Placeholder 2">
            <a:extLst>
              <a:ext uri="{FF2B5EF4-FFF2-40B4-BE49-F238E27FC236}">
                <a16:creationId xmlns:a16="http://schemas.microsoft.com/office/drawing/2014/main" id="{2378C0FE-D8DF-3040-B706-4328D84A0D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683FB3-7EFB-7F4F-9E5A-1FF533B148F8}"/>
              </a:ext>
            </a:extLst>
          </p:cNvPr>
          <p:cNvSpPr>
            <a:spLocks noGrp="1"/>
          </p:cNvSpPr>
          <p:nvPr>
            <p:ph type="sldNum" sz="quarter" idx="12"/>
          </p:nvPr>
        </p:nvSpPr>
        <p:spPr/>
        <p:txBody>
          <a:bodyPr/>
          <a:lstStyle/>
          <a:p>
            <a:fld id="{E0A781F7-7ADE-844A-860C-5DAD9AE82B6B}" type="slidenum">
              <a:rPr lang="en-US" smtClean="0"/>
              <a:t>‹#›</a:t>
            </a:fld>
            <a:endParaRPr lang="en-US"/>
          </a:p>
        </p:txBody>
      </p:sp>
    </p:spTree>
    <p:extLst>
      <p:ext uri="{BB962C8B-B14F-4D97-AF65-F5344CB8AC3E}">
        <p14:creationId xmlns:p14="http://schemas.microsoft.com/office/powerpoint/2010/main" val="819055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479A-0B8F-F14E-A735-9CE86E5125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216184-8AFB-4544-9199-6A907EE39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05B715-5751-034C-B547-27E8875F8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07DC1-BF4D-7444-89F8-F0F46AA6CD80}"/>
              </a:ext>
            </a:extLst>
          </p:cNvPr>
          <p:cNvSpPr>
            <a:spLocks noGrp="1"/>
          </p:cNvSpPr>
          <p:nvPr>
            <p:ph type="dt" sz="half" idx="10"/>
          </p:nvPr>
        </p:nvSpPr>
        <p:spPr/>
        <p:txBody>
          <a:bodyPr/>
          <a:lstStyle/>
          <a:p>
            <a:fld id="{6FD4BDE6-10A5-CB41-9F9C-52704DD42BB6}" type="datetimeFigureOut">
              <a:rPr lang="en-US" smtClean="0"/>
              <a:t>9/24/2024</a:t>
            </a:fld>
            <a:endParaRPr lang="en-US"/>
          </a:p>
        </p:txBody>
      </p:sp>
      <p:sp>
        <p:nvSpPr>
          <p:cNvPr id="6" name="Footer Placeholder 5">
            <a:extLst>
              <a:ext uri="{FF2B5EF4-FFF2-40B4-BE49-F238E27FC236}">
                <a16:creationId xmlns:a16="http://schemas.microsoft.com/office/drawing/2014/main" id="{45D0CA10-555C-DE4D-BA00-13A5565107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AFDAB7-A45A-C642-9C81-AF369BA4E2AB}"/>
              </a:ext>
            </a:extLst>
          </p:cNvPr>
          <p:cNvSpPr>
            <a:spLocks noGrp="1"/>
          </p:cNvSpPr>
          <p:nvPr>
            <p:ph type="sldNum" sz="quarter" idx="12"/>
          </p:nvPr>
        </p:nvSpPr>
        <p:spPr/>
        <p:txBody>
          <a:bodyPr/>
          <a:lstStyle/>
          <a:p>
            <a:fld id="{E0A781F7-7ADE-844A-860C-5DAD9AE82B6B}" type="slidenum">
              <a:rPr lang="en-US" smtClean="0"/>
              <a:t>‹#›</a:t>
            </a:fld>
            <a:endParaRPr lang="en-US"/>
          </a:p>
        </p:txBody>
      </p:sp>
    </p:spTree>
    <p:extLst>
      <p:ext uri="{BB962C8B-B14F-4D97-AF65-F5344CB8AC3E}">
        <p14:creationId xmlns:p14="http://schemas.microsoft.com/office/powerpoint/2010/main" val="1787136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94641-9702-BB44-B788-85CECA215F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E8B2FE-8A8C-6442-B7BC-C7C7C1C68F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E42F9F-C87C-E142-A4AE-18CDBD556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60C8A4-9662-4245-84D4-B4E37F61BB43}"/>
              </a:ext>
            </a:extLst>
          </p:cNvPr>
          <p:cNvSpPr>
            <a:spLocks noGrp="1"/>
          </p:cNvSpPr>
          <p:nvPr>
            <p:ph type="dt" sz="half" idx="10"/>
          </p:nvPr>
        </p:nvSpPr>
        <p:spPr/>
        <p:txBody>
          <a:bodyPr/>
          <a:lstStyle/>
          <a:p>
            <a:fld id="{6FD4BDE6-10A5-CB41-9F9C-52704DD42BB6}" type="datetimeFigureOut">
              <a:rPr lang="en-US" smtClean="0"/>
              <a:t>9/24/2024</a:t>
            </a:fld>
            <a:endParaRPr lang="en-US"/>
          </a:p>
        </p:txBody>
      </p:sp>
      <p:sp>
        <p:nvSpPr>
          <p:cNvPr id="6" name="Footer Placeholder 5">
            <a:extLst>
              <a:ext uri="{FF2B5EF4-FFF2-40B4-BE49-F238E27FC236}">
                <a16:creationId xmlns:a16="http://schemas.microsoft.com/office/drawing/2014/main" id="{09579845-241D-C547-9F6D-86F0151B09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12A1D5-4A14-E647-A738-350E5EC2BEB4}"/>
              </a:ext>
            </a:extLst>
          </p:cNvPr>
          <p:cNvSpPr>
            <a:spLocks noGrp="1"/>
          </p:cNvSpPr>
          <p:nvPr>
            <p:ph type="sldNum" sz="quarter" idx="12"/>
          </p:nvPr>
        </p:nvSpPr>
        <p:spPr/>
        <p:txBody>
          <a:bodyPr/>
          <a:lstStyle/>
          <a:p>
            <a:fld id="{E0A781F7-7ADE-844A-860C-5DAD9AE82B6B}" type="slidenum">
              <a:rPr lang="en-US" smtClean="0"/>
              <a:t>‹#›</a:t>
            </a:fld>
            <a:endParaRPr lang="en-US"/>
          </a:p>
        </p:txBody>
      </p:sp>
    </p:spTree>
    <p:extLst>
      <p:ext uri="{BB962C8B-B14F-4D97-AF65-F5344CB8AC3E}">
        <p14:creationId xmlns:p14="http://schemas.microsoft.com/office/powerpoint/2010/main" val="38863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E5F001-64EB-2D41-AD5E-FD26F792D4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C02CF7-79B3-3A49-9BC4-BF3E20C430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40DA6-44EC-5D4C-BE71-C61F1BB4F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4BDE6-10A5-CB41-9F9C-52704DD42BB6}" type="datetimeFigureOut">
              <a:rPr lang="en-US" smtClean="0"/>
              <a:t>9/24/2024</a:t>
            </a:fld>
            <a:endParaRPr lang="en-US"/>
          </a:p>
        </p:txBody>
      </p:sp>
      <p:sp>
        <p:nvSpPr>
          <p:cNvPr id="5" name="Footer Placeholder 4">
            <a:extLst>
              <a:ext uri="{FF2B5EF4-FFF2-40B4-BE49-F238E27FC236}">
                <a16:creationId xmlns:a16="http://schemas.microsoft.com/office/drawing/2014/main" id="{538EE3FE-2259-DA49-A7D3-6197E1C43D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F4843C-654D-2B4C-BCDF-68C47964B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781F7-7ADE-844A-860C-5DAD9AE82B6B}" type="slidenum">
              <a:rPr lang="en-US" smtClean="0"/>
              <a:t>‹#›</a:t>
            </a:fld>
            <a:endParaRPr lang="en-US"/>
          </a:p>
        </p:txBody>
      </p:sp>
    </p:spTree>
    <p:extLst>
      <p:ext uri="{BB962C8B-B14F-4D97-AF65-F5344CB8AC3E}">
        <p14:creationId xmlns:p14="http://schemas.microsoft.com/office/powerpoint/2010/main" val="1919123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E1AC900-99F1-9A4F-BD33-B070F0DC4B75}"/>
              </a:ext>
            </a:extLst>
          </p:cNvPr>
          <p:cNvSpPr txBox="1">
            <a:spLocks/>
          </p:cNvSpPr>
          <p:nvPr/>
        </p:nvSpPr>
        <p:spPr>
          <a:xfrm>
            <a:off x="450767" y="0"/>
            <a:ext cx="12125980" cy="1896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pPr>
            <a:r>
              <a:rPr lang="en-US" sz="2500" dirty="0">
                <a:latin typeface="Avenir Book" panose="02000503020000020003" pitchFamily="2" charset="0"/>
              </a:rPr>
              <a:t>Relative Habitat Selection and Resource Selection Functions in Aquatic Acoustic Telemetry: Theory, Application, and Process</a:t>
            </a:r>
          </a:p>
        </p:txBody>
      </p:sp>
      <p:sp>
        <p:nvSpPr>
          <p:cNvPr id="10" name="Rectangle 9">
            <a:extLst>
              <a:ext uri="{FF2B5EF4-FFF2-40B4-BE49-F238E27FC236}">
                <a16:creationId xmlns:a16="http://schemas.microsoft.com/office/drawing/2014/main" id="{5D2769D2-0EA3-3C47-8F0D-77193BBE13BF}"/>
              </a:ext>
            </a:extLst>
          </p:cNvPr>
          <p:cNvSpPr/>
          <p:nvPr/>
        </p:nvSpPr>
        <p:spPr>
          <a:xfrm>
            <a:off x="6096000" y="5815795"/>
            <a:ext cx="3290046" cy="877163"/>
          </a:xfrm>
          <a:prstGeom prst="rect">
            <a:avLst/>
          </a:prstGeom>
        </p:spPr>
        <p:txBody>
          <a:bodyPr wrap="square">
            <a:spAutoFit/>
          </a:bodyPr>
          <a:lstStyle/>
          <a:p>
            <a:r>
              <a:rPr lang="en-CA" sz="1700" b="1" dirty="0">
                <a:latin typeface="Avenir Book" panose="02000503020000020003" pitchFamily="2" charset="0"/>
              </a:rPr>
              <a:t>Jonathan </a:t>
            </a:r>
            <a:r>
              <a:rPr lang="en-CA" sz="1700" b="1" dirty="0" err="1">
                <a:latin typeface="Avenir Book" panose="02000503020000020003" pitchFamily="2" charset="0"/>
              </a:rPr>
              <a:t>Rodemann</a:t>
            </a:r>
            <a:endParaRPr lang="en-CA" sz="1700" b="1" dirty="0">
              <a:latin typeface="Avenir Book" panose="02000503020000020003" pitchFamily="2" charset="0"/>
            </a:endParaRPr>
          </a:p>
          <a:p>
            <a:r>
              <a:rPr lang="en-CA" sz="1700" b="1" dirty="0">
                <a:latin typeface="Avenir Book" panose="02000503020000020003" pitchFamily="2" charset="0"/>
              </a:rPr>
              <a:t>Postdoctoral Associate</a:t>
            </a:r>
          </a:p>
          <a:p>
            <a:r>
              <a:rPr lang="en-CA" sz="1700" b="1" dirty="0">
                <a:latin typeface="Avenir Book" panose="02000503020000020003" pitchFamily="2" charset="0"/>
              </a:rPr>
              <a:t>Florida International University</a:t>
            </a:r>
          </a:p>
        </p:txBody>
      </p:sp>
      <p:pic>
        <p:nvPicPr>
          <p:cNvPr id="9" name="Picture 8" descr="A picture containing fish, shark, ocean floor&#10;&#10;Description automatically generated">
            <a:extLst>
              <a:ext uri="{FF2B5EF4-FFF2-40B4-BE49-F238E27FC236}">
                <a16:creationId xmlns:a16="http://schemas.microsoft.com/office/drawing/2014/main" id="{0DED3DAB-C3F2-6149-AEDB-3BEFCF2D23C7}"/>
              </a:ext>
            </a:extLst>
          </p:cNvPr>
          <p:cNvPicPr>
            <a:picLocks noChangeAspect="1"/>
          </p:cNvPicPr>
          <p:nvPr/>
        </p:nvPicPr>
        <p:blipFill rotWithShape="1">
          <a:blip r:embed="rId3"/>
          <a:srcRect t="-1" r="20967" b="3095"/>
          <a:stretch/>
        </p:blipFill>
        <p:spPr>
          <a:xfrm>
            <a:off x="898451" y="2023967"/>
            <a:ext cx="3912537" cy="3415829"/>
          </a:xfrm>
          <a:prstGeom prst="rect">
            <a:avLst/>
          </a:prstGeom>
          <a:ln w="101600">
            <a:solidFill>
              <a:schemeClr val="tx1"/>
            </a:solidFill>
          </a:ln>
        </p:spPr>
      </p:pic>
      <p:pic>
        <p:nvPicPr>
          <p:cNvPr id="13" name="Picture 12" descr="A picture containing chart&#10;&#10;Description automatically generated">
            <a:extLst>
              <a:ext uri="{FF2B5EF4-FFF2-40B4-BE49-F238E27FC236}">
                <a16:creationId xmlns:a16="http://schemas.microsoft.com/office/drawing/2014/main" id="{F6163589-65A2-704F-ACD7-8460C10EA2D6}"/>
              </a:ext>
            </a:extLst>
          </p:cNvPr>
          <p:cNvPicPr>
            <a:picLocks noChangeAspect="1"/>
          </p:cNvPicPr>
          <p:nvPr/>
        </p:nvPicPr>
        <p:blipFill rotWithShape="1">
          <a:blip r:embed="rId4"/>
          <a:srcRect l="9568" b="4349"/>
          <a:stretch/>
        </p:blipFill>
        <p:spPr>
          <a:xfrm>
            <a:off x="5656583" y="2023967"/>
            <a:ext cx="5902797" cy="3426974"/>
          </a:xfrm>
          <a:prstGeom prst="rect">
            <a:avLst/>
          </a:prstGeom>
          <a:ln w="101600">
            <a:solidFill>
              <a:schemeClr val="tx1"/>
            </a:solidFill>
          </a:ln>
        </p:spPr>
      </p:pic>
      <p:sp>
        <p:nvSpPr>
          <p:cNvPr id="14" name="TextBox 13">
            <a:extLst>
              <a:ext uri="{FF2B5EF4-FFF2-40B4-BE49-F238E27FC236}">
                <a16:creationId xmlns:a16="http://schemas.microsoft.com/office/drawing/2014/main" id="{5CE0C8A6-2887-884B-B0AF-DE01876324D4}"/>
              </a:ext>
            </a:extLst>
          </p:cNvPr>
          <p:cNvSpPr txBox="1"/>
          <p:nvPr/>
        </p:nvSpPr>
        <p:spPr>
          <a:xfrm>
            <a:off x="898451" y="5212285"/>
            <a:ext cx="5505994" cy="246221"/>
          </a:xfrm>
          <a:prstGeom prst="rect">
            <a:avLst/>
          </a:prstGeom>
          <a:noFill/>
        </p:spPr>
        <p:txBody>
          <a:bodyPr wrap="square" rtlCol="0">
            <a:spAutoFit/>
          </a:bodyPr>
          <a:lstStyle/>
          <a:p>
            <a:r>
              <a:rPr lang="en-US" sz="1000" i="1" dirty="0">
                <a:solidFill>
                  <a:schemeClr val="bg1"/>
                </a:solidFill>
              </a:rPr>
              <a:t>photo: Jim Abernethy, https://</a:t>
            </a:r>
            <a:r>
              <a:rPr lang="en-US" sz="1000" i="1" dirty="0" err="1">
                <a:solidFill>
                  <a:schemeClr val="bg1"/>
                </a:solidFill>
              </a:rPr>
              <a:t>oceantrackingnetwork.org</a:t>
            </a:r>
            <a:r>
              <a:rPr lang="en-US" sz="1000" i="1" dirty="0">
                <a:solidFill>
                  <a:schemeClr val="bg1"/>
                </a:solidFill>
              </a:rPr>
              <a:t> </a:t>
            </a:r>
            <a:endParaRPr lang="en-US" sz="1000" dirty="0">
              <a:solidFill>
                <a:schemeClr val="bg1"/>
              </a:solidFill>
            </a:endParaRPr>
          </a:p>
        </p:txBody>
      </p:sp>
      <p:sp>
        <p:nvSpPr>
          <p:cNvPr id="2" name="Rectangle 1">
            <a:extLst>
              <a:ext uri="{FF2B5EF4-FFF2-40B4-BE49-F238E27FC236}">
                <a16:creationId xmlns:a16="http://schemas.microsoft.com/office/drawing/2014/main" id="{79CBB29E-0CD2-6D58-8D9F-D148C5A1E23E}"/>
              </a:ext>
            </a:extLst>
          </p:cNvPr>
          <p:cNvSpPr/>
          <p:nvPr/>
        </p:nvSpPr>
        <p:spPr>
          <a:xfrm>
            <a:off x="2509566" y="5815795"/>
            <a:ext cx="2833398" cy="877163"/>
          </a:xfrm>
          <a:prstGeom prst="rect">
            <a:avLst/>
          </a:prstGeom>
        </p:spPr>
        <p:txBody>
          <a:bodyPr wrap="square">
            <a:spAutoFit/>
          </a:bodyPr>
          <a:lstStyle/>
          <a:p>
            <a:r>
              <a:rPr lang="en-CA" sz="1700" b="1" dirty="0">
                <a:latin typeface="Avenir Book" panose="02000503020000020003" pitchFamily="2" charset="0"/>
              </a:rPr>
              <a:t>Lucas Griffin</a:t>
            </a:r>
          </a:p>
          <a:p>
            <a:r>
              <a:rPr lang="en-CA" sz="1700" b="1" dirty="0">
                <a:latin typeface="Avenir Book" panose="02000503020000020003" pitchFamily="2" charset="0"/>
              </a:rPr>
              <a:t>Assistant Professor</a:t>
            </a:r>
          </a:p>
          <a:p>
            <a:r>
              <a:rPr lang="en-CA" sz="1700" b="1" dirty="0">
                <a:latin typeface="Avenir Book" panose="02000503020000020003" pitchFamily="2" charset="0"/>
              </a:rPr>
              <a:t>University of South Florida</a:t>
            </a:r>
          </a:p>
        </p:txBody>
      </p:sp>
    </p:spTree>
    <p:extLst>
      <p:ext uri="{BB962C8B-B14F-4D97-AF65-F5344CB8AC3E}">
        <p14:creationId xmlns:p14="http://schemas.microsoft.com/office/powerpoint/2010/main" val="2993803786"/>
      </p:ext>
    </p:extLst>
  </p:cSld>
  <p:clrMapOvr>
    <a:masterClrMapping/>
  </p:clrMapOvr>
  <mc:AlternateContent xmlns:mc="http://schemas.openxmlformats.org/markup-compatibility/2006" xmlns:p14="http://schemas.microsoft.com/office/powerpoint/2010/main">
    <mc:Choice Requires="p14">
      <p:transition spd="slow" p14:dur="2000" advTm="54614"/>
    </mc:Choice>
    <mc:Fallback xmlns="">
      <p:transition spd="slow" advTm="5461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up of a sign&#10;&#10;Description automatically generated">
            <a:extLst>
              <a:ext uri="{FF2B5EF4-FFF2-40B4-BE49-F238E27FC236}">
                <a16:creationId xmlns:a16="http://schemas.microsoft.com/office/drawing/2014/main" id="{AFA80C49-4D37-77DA-E7FD-C5FCD6411EA7}"/>
              </a:ext>
            </a:extLst>
          </p:cNvPr>
          <p:cNvPicPr>
            <a:picLocks noChangeAspect="1"/>
          </p:cNvPicPr>
          <p:nvPr/>
        </p:nvPicPr>
        <p:blipFill>
          <a:blip r:embed="rId3"/>
          <a:stretch>
            <a:fillRect/>
          </a:stretch>
        </p:blipFill>
        <p:spPr>
          <a:xfrm>
            <a:off x="0" y="143582"/>
            <a:ext cx="4287519" cy="1704287"/>
          </a:xfrm>
          <a:prstGeom prst="rect">
            <a:avLst/>
          </a:prstGeom>
        </p:spPr>
      </p:pic>
      <p:pic>
        <p:nvPicPr>
          <p:cNvPr id="11" name="Picture 10" descr="A close-up of a sign&#10;&#10;Description automatically generated">
            <a:extLst>
              <a:ext uri="{FF2B5EF4-FFF2-40B4-BE49-F238E27FC236}">
                <a16:creationId xmlns:a16="http://schemas.microsoft.com/office/drawing/2014/main" id="{8B2849F7-21DF-7A3A-A63F-2C36C826871D}"/>
              </a:ext>
            </a:extLst>
          </p:cNvPr>
          <p:cNvPicPr>
            <a:picLocks noChangeAspect="1"/>
          </p:cNvPicPr>
          <p:nvPr/>
        </p:nvPicPr>
        <p:blipFill>
          <a:blip r:embed="rId4"/>
          <a:stretch>
            <a:fillRect/>
          </a:stretch>
        </p:blipFill>
        <p:spPr>
          <a:xfrm>
            <a:off x="577977" y="1959501"/>
            <a:ext cx="4895992" cy="155447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43784BD3-C703-A536-149F-A4A2E3DFEDBE}"/>
              </a:ext>
            </a:extLst>
          </p:cNvPr>
          <p:cNvPicPr>
            <a:picLocks noChangeAspect="1"/>
          </p:cNvPicPr>
          <p:nvPr/>
        </p:nvPicPr>
        <p:blipFill>
          <a:blip r:embed="rId5"/>
          <a:stretch>
            <a:fillRect/>
          </a:stretch>
        </p:blipFill>
        <p:spPr>
          <a:xfrm>
            <a:off x="2372212" y="5171867"/>
            <a:ext cx="3647102" cy="1714137"/>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948C8D4E-5125-5D17-9924-287134E6221F}"/>
              </a:ext>
            </a:extLst>
          </p:cNvPr>
          <p:cNvPicPr>
            <a:picLocks noChangeAspect="1"/>
          </p:cNvPicPr>
          <p:nvPr/>
        </p:nvPicPr>
        <p:blipFill>
          <a:blip r:embed="rId6"/>
          <a:stretch>
            <a:fillRect/>
          </a:stretch>
        </p:blipFill>
        <p:spPr>
          <a:xfrm>
            <a:off x="7996230" y="5321952"/>
            <a:ext cx="3984850" cy="1564052"/>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14D4491C-D489-6CF2-D879-F1F111EC6286}"/>
              </a:ext>
            </a:extLst>
          </p:cNvPr>
          <p:cNvPicPr>
            <a:picLocks noChangeAspect="1"/>
          </p:cNvPicPr>
          <p:nvPr/>
        </p:nvPicPr>
        <p:blipFill>
          <a:blip r:embed="rId7"/>
          <a:stretch>
            <a:fillRect/>
          </a:stretch>
        </p:blipFill>
        <p:spPr>
          <a:xfrm>
            <a:off x="7475349" y="3589141"/>
            <a:ext cx="4505731" cy="155447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13543EA-669D-4AEF-728B-B21AD66D732D}"/>
              </a:ext>
            </a:extLst>
          </p:cNvPr>
          <p:cNvPicPr>
            <a:picLocks noChangeAspect="1"/>
          </p:cNvPicPr>
          <p:nvPr/>
        </p:nvPicPr>
        <p:blipFill>
          <a:blip r:embed="rId8"/>
          <a:stretch>
            <a:fillRect/>
          </a:stretch>
        </p:blipFill>
        <p:spPr>
          <a:xfrm>
            <a:off x="578281" y="3513977"/>
            <a:ext cx="3540538" cy="2009254"/>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452F829A-ABB5-D43E-792B-B08E72709F36}"/>
              </a:ext>
            </a:extLst>
          </p:cNvPr>
          <p:cNvPicPr>
            <a:picLocks noChangeAspect="1"/>
          </p:cNvPicPr>
          <p:nvPr/>
        </p:nvPicPr>
        <p:blipFill>
          <a:blip r:embed="rId9"/>
          <a:stretch>
            <a:fillRect/>
          </a:stretch>
        </p:blipFill>
        <p:spPr>
          <a:xfrm>
            <a:off x="6891546" y="1706520"/>
            <a:ext cx="3830941" cy="1704287"/>
          </a:xfrm>
          <a:prstGeom prst="rect">
            <a:avLst/>
          </a:prstGeom>
        </p:spPr>
      </p:pic>
      <p:pic>
        <p:nvPicPr>
          <p:cNvPr id="23" name="Picture 22" descr="A close-up of a card&#10;&#10;Description automatically generated">
            <a:extLst>
              <a:ext uri="{FF2B5EF4-FFF2-40B4-BE49-F238E27FC236}">
                <a16:creationId xmlns:a16="http://schemas.microsoft.com/office/drawing/2014/main" id="{498A3C0F-34A4-247A-6316-EB8A19BE5CDE}"/>
              </a:ext>
            </a:extLst>
          </p:cNvPr>
          <p:cNvPicPr>
            <a:picLocks noChangeAspect="1"/>
          </p:cNvPicPr>
          <p:nvPr/>
        </p:nvPicPr>
        <p:blipFill>
          <a:blip r:embed="rId10"/>
          <a:stretch>
            <a:fillRect/>
          </a:stretch>
        </p:blipFill>
        <p:spPr>
          <a:xfrm>
            <a:off x="5947287" y="163849"/>
            <a:ext cx="4775200" cy="1485900"/>
          </a:xfrm>
          <a:prstGeom prst="rect">
            <a:avLst/>
          </a:prstGeom>
        </p:spPr>
      </p:pic>
    </p:spTree>
    <p:extLst>
      <p:ext uri="{BB962C8B-B14F-4D97-AF65-F5344CB8AC3E}">
        <p14:creationId xmlns:p14="http://schemas.microsoft.com/office/powerpoint/2010/main" val="11645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caribbean islands&#10;&#10;Description automatically generated">
            <a:extLst>
              <a:ext uri="{FF2B5EF4-FFF2-40B4-BE49-F238E27FC236}">
                <a16:creationId xmlns:a16="http://schemas.microsoft.com/office/drawing/2014/main" id="{7F346102-194B-7D33-982D-8218F7651AF8}"/>
              </a:ext>
            </a:extLst>
          </p:cNvPr>
          <p:cNvPicPr>
            <a:picLocks noGrp="1" noChangeAspect="1"/>
          </p:cNvPicPr>
          <p:nvPr>
            <p:ph idx="1"/>
          </p:nvPr>
        </p:nvPicPr>
        <p:blipFill>
          <a:blip r:embed="rId2"/>
          <a:stretch>
            <a:fillRect/>
          </a:stretch>
        </p:blipFill>
        <p:spPr>
          <a:xfrm>
            <a:off x="2813858" y="2389505"/>
            <a:ext cx="6705908" cy="4351338"/>
          </a:xfrm>
        </p:spPr>
      </p:pic>
      <p:pic>
        <p:nvPicPr>
          <p:cNvPr id="9" name="Picture 8" descr="A close-up of a white card&#10;&#10;Description automatically generated">
            <a:extLst>
              <a:ext uri="{FF2B5EF4-FFF2-40B4-BE49-F238E27FC236}">
                <a16:creationId xmlns:a16="http://schemas.microsoft.com/office/drawing/2014/main" id="{C1D3F294-7FA6-AE24-73E9-716AEABC2687}"/>
              </a:ext>
            </a:extLst>
          </p:cNvPr>
          <p:cNvPicPr>
            <a:picLocks noChangeAspect="1"/>
          </p:cNvPicPr>
          <p:nvPr/>
        </p:nvPicPr>
        <p:blipFill>
          <a:blip r:embed="rId3"/>
          <a:stretch>
            <a:fillRect/>
          </a:stretch>
        </p:blipFill>
        <p:spPr>
          <a:xfrm>
            <a:off x="2813858" y="268518"/>
            <a:ext cx="4496108" cy="1828248"/>
          </a:xfrm>
          <a:prstGeom prst="rect">
            <a:avLst/>
          </a:prstGeom>
        </p:spPr>
      </p:pic>
      <p:pic>
        <p:nvPicPr>
          <p:cNvPr id="10" name="Picture 9">
            <a:extLst>
              <a:ext uri="{FF2B5EF4-FFF2-40B4-BE49-F238E27FC236}">
                <a16:creationId xmlns:a16="http://schemas.microsoft.com/office/drawing/2014/main" id="{806E4EB7-E1FB-7938-7CE0-4668867FC451}"/>
              </a:ext>
            </a:extLst>
          </p:cNvPr>
          <p:cNvPicPr>
            <a:picLocks noChangeAspect="1"/>
          </p:cNvPicPr>
          <p:nvPr/>
        </p:nvPicPr>
        <p:blipFill>
          <a:blip r:embed="rId4"/>
          <a:stretch>
            <a:fillRect/>
          </a:stretch>
        </p:blipFill>
        <p:spPr>
          <a:xfrm>
            <a:off x="7345988" y="414674"/>
            <a:ext cx="2532380" cy="1682092"/>
          </a:xfrm>
          <a:prstGeom prst="rect">
            <a:avLst/>
          </a:prstGeom>
        </p:spPr>
      </p:pic>
    </p:spTree>
    <p:extLst>
      <p:ext uri="{BB962C8B-B14F-4D97-AF65-F5344CB8AC3E}">
        <p14:creationId xmlns:p14="http://schemas.microsoft.com/office/powerpoint/2010/main" val="2367387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F437-4E40-EC6B-02BD-2A58AC10F3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2072E-AF11-9B21-E963-8FA3E7EDECE1}"/>
              </a:ext>
            </a:extLst>
          </p:cNvPr>
          <p:cNvSpPr>
            <a:spLocks noGrp="1"/>
          </p:cNvSpPr>
          <p:nvPr>
            <p:ph idx="1"/>
          </p:nvPr>
        </p:nvSpPr>
        <p:spPr/>
        <p:txBody>
          <a:bodyPr/>
          <a:lstStyle/>
          <a:p>
            <a:endParaRPr lang="en-US"/>
          </a:p>
        </p:txBody>
      </p:sp>
      <p:pic>
        <p:nvPicPr>
          <p:cNvPr id="4" name="Picture 3" descr="A collage of images of a map&#10;&#10;Description automatically generated">
            <a:extLst>
              <a:ext uri="{FF2B5EF4-FFF2-40B4-BE49-F238E27FC236}">
                <a16:creationId xmlns:a16="http://schemas.microsoft.com/office/drawing/2014/main" id="{6C9453C0-C2BD-D56A-C912-FE7D8556A7C0}"/>
              </a:ext>
            </a:extLst>
          </p:cNvPr>
          <p:cNvPicPr>
            <a:picLocks noChangeAspect="1"/>
          </p:cNvPicPr>
          <p:nvPr/>
        </p:nvPicPr>
        <p:blipFill>
          <a:blip r:embed="rId2"/>
          <a:stretch>
            <a:fillRect/>
          </a:stretch>
        </p:blipFill>
        <p:spPr>
          <a:xfrm>
            <a:off x="1460351" y="18548"/>
            <a:ext cx="9893449" cy="6474327"/>
          </a:xfrm>
          <a:prstGeom prst="rect">
            <a:avLst/>
          </a:prstGeom>
        </p:spPr>
      </p:pic>
      <p:sp>
        <p:nvSpPr>
          <p:cNvPr id="5" name="TextBox 4">
            <a:extLst>
              <a:ext uri="{FF2B5EF4-FFF2-40B4-BE49-F238E27FC236}">
                <a16:creationId xmlns:a16="http://schemas.microsoft.com/office/drawing/2014/main" id="{3412EF3A-843A-1891-A931-706935B7B7F9}"/>
              </a:ext>
            </a:extLst>
          </p:cNvPr>
          <p:cNvSpPr txBox="1"/>
          <p:nvPr/>
        </p:nvSpPr>
        <p:spPr>
          <a:xfrm>
            <a:off x="9395337" y="6547064"/>
            <a:ext cx="2796663" cy="292388"/>
          </a:xfrm>
          <a:prstGeom prst="rect">
            <a:avLst/>
          </a:prstGeom>
          <a:noFill/>
        </p:spPr>
        <p:txBody>
          <a:bodyPr wrap="none" rtlCol="0">
            <a:spAutoFit/>
          </a:bodyPr>
          <a:lstStyle/>
          <a:p>
            <a:r>
              <a:rPr lang="en-US" sz="1300" dirty="0">
                <a:latin typeface="Avenir Book" panose="02000503020000020003" pitchFamily="2" charset="0"/>
              </a:rPr>
              <a:t>Selby et al. (2019). </a:t>
            </a:r>
            <a:r>
              <a:rPr lang="en-US" sz="1300" i="1" dirty="0">
                <a:latin typeface="Avenir Book" panose="02000503020000020003" pitchFamily="2" charset="0"/>
              </a:rPr>
              <a:t>End. Spec. Res.</a:t>
            </a:r>
            <a:endParaRPr lang="en-US" sz="1300" dirty="0">
              <a:latin typeface="Avenir Book" panose="02000503020000020003" pitchFamily="2" charset="0"/>
            </a:endParaRPr>
          </a:p>
        </p:txBody>
      </p:sp>
    </p:spTree>
    <p:extLst>
      <p:ext uri="{BB962C8B-B14F-4D97-AF65-F5344CB8AC3E}">
        <p14:creationId xmlns:p14="http://schemas.microsoft.com/office/powerpoint/2010/main" val="4108313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arison of a diagram&#10;&#10;Description automatically generated with medium confidence">
            <a:extLst>
              <a:ext uri="{FF2B5EF4-FFF2-40B4-BE49-F238E27FC236}">
                <a16:creationId xmlns:a16="http://schemas.microsoft.com/office/drawing/2014/main" id="{AA08456E-EB21-0F9D-150D-D5D7DDD50719}"/>
              </a:ext>
            </a:extLst>
          </p:cNvPr>
          <p:cNvPicPr>
            <a:picLocks noGrp="1" noChangeAspect="1"/>
          </p:cNvPicPr>
          <p:nvPr>
            <p:ph idx="1"/>
          </p:nvPr>
        </p:nvPicPr>
        <p:blipFill>
          <a:blip r:embed="rId3"/>
          <a:stretch>
            <a:fillRect/>
          </a:stretch>
        </p:blipFill>
        <p:spPr>
          <a:xfrm>
            <a:off x="0" y="2015028"/>
            <a:ext cx="12192000" cy="3857738"/>
          </a:xfrm>
        </p:spPr>
      </p:pic>
      <p:pic>
        <p:nvPicPr>
          <p:cNvPr id="6" name="Picture 5">
            <a:extLst>
              <a:ext uri="{FF2B5EF4-FFF2-40B4-BE49-F238E27FC236}">
                <a16:creationId xmlns:a16="http://schemas.microsoft.com/office/drawing/2014/main" id="{D3293392-5822-1D9A-459D-4324749F6D18}"/>
              </a:ext>
            </a:extLst>
          </p:cNvPr>
          <p:cNvPicPr>
            <a:picLocks noChangeAspect="1"/>
          </p:cNvPicPr>
          <p:nvPr/>
        </p:nvPicPr>
        <p:blipFill>
          <a:blip r:embed="rId4"/>
          <a:stretch>
            <a:fillRect/>
          </a:stretch>
        </p:blipFill>
        <p:spPr>
          <a:xfrm>
            <a:off x="7526293" y="427553"/>
            <a:ext cx="2532380" cy="1682092"/>
          </a:xfrm>
          <a:prstGeom prst="rect">
            <a:avLst/>
          </a:prstGeom>
        </p:spPr>
      </p:pic>
    </p:spTree>
    <p:extLst>
      <p:ext uri="{BB962C8B-B14F-4D97-AF65-F5344CB8AC3E}">
        <p14:creationId xmlns:p14="http://schemas.microsoft.com/office/powerpoint/2010/main" val="2653463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Diagram&#10;&#10;Description automatically generated with low confidence">
            <a:extLst>
              <a:ext uri="{FF2B5EF4-FFF2-40B4-BE49-F238E27FC236}">
                <a16:creationId xmlns:a16="http://schemas.microsoft.com/office/drawing/2014/main" id="{44C7F0C6-FB8A-5146-87D6-077464A570A1}"/>
              </a:ext>
            </a:extLst>
          </p:cNvPr>
          <p:cNvPicPr>
            <a:picLocks noGrp="1" noChangeAspect="1"/>
          </p:cNvPicPr>
          <p:nvPr>
            <p:ph idx="1"/>
          </p:nvPr>
        </p:nvPicPr>
        <p:blipFill rotWithShape="1">
          <a:blip r:embed="rId3"/>
          <a:srcRect b="70163"/>
          <a:stretch/>
        </p:blipFill>
        <p:spPr>
          <a:xfrm>
            <a:off x="289302" y="-491698"/>
            <a:ext cx="10829784" cy="4614605"/>
          </a:xfrm>
        </p:spPr>
      </p:pic>
      <p:pic>
        <p:nvPicPr>
          <p:cNvPr id="9" name="Content Placeholder 8" descr="Diagram&#10;&#10;Description automatically generated with low confidence">
            <a:extLst>
              <a:ext uri="{FF2B5EF4-FFF2-40B4-BE49-F238E27FC236}">
                <a16:creationId xmlns:a16="http://schemas.microsoft.com/office/drawing/2014/main" id="{DB939790-04FA-C14F-A149-9DD4481F31DA}"/>
              </a:ext>
            </a:extLst>
          </p:cNvPr>
          <p:cNvPicPr>
            <a:picLocks noChangeAspect="1"/>
          </p:cNvPicPr>
          <p:nvPr/>
        </p:nvPicPr>
        <p:blipFill rotWithShape="1">
          <a:blip r:embed="rId3"/>
          <a:srcRect t="29596" b="53141"/>
          <a:stretch/>
        </p:blipFill>
        <p:spPr>
          <a:xfrm>
            <a:off x="553142" y="4318260"/>
            <a:ext cx="10302103" cy="2539740"/>
          </a:xfrm>
          <a:prstGeom prst="rect">
            <a:avLst/>
          </a:prstGeom>
        </p:spPr>
      </p:pic>
      <p:sp>
        <p:nvSpPr>
          <p:cNvPr id="3" name="TextBox 2">
            <a:extLst>
              <a:ext uri="{FF2B5EF4-FFF2-40B4-BE49-F238E27FC236}">
                <a16:creationId xmlns:a16="http://schemas.microsoft.com/office/drawing/2014/main" id="{339A0AC6-247B-CB39-81AB-57B00F0963DF}"/>
              </a:ext>
            </a:extLst>
          </p:cNvPr>
          <p:cNvSpPr txBox="1"/>
          <p:nvPr/>
        </p:nvSpPr>
        <p:spPr>
          <a:xfrm>
            <a:off x="9105363" y="6565612"/>
            <a:ext cx="2723310" cy="292388"/>
          </a:xfrm>
          <a:prstGeom prst="rect">
            <a:avLst/>
          </a:prstGeom>
          <a:noFill/>
        </p:spPr>
        <p:txBody>
          <a:bodyPr wrap="none" rtlCol="0">
            <a:spAutoFit/>
          </a:bodyPr>
          <a:lstStyle/>
          <a:p>
            <a:r>
              <a:rPr lang="en-US" sz="1300" dirty="0">
                <a:latin typeface="Avenir Book" panose="02000503020000020003" pitchFamily="2" charset="0"/>
              </a:rPr>
              <a:t>Griffin et al. (2022) </a:t>
            </a:r>
            <a:r>
              <a:rPr lang="en-US" sz="1300" i="1" dirty="0">
                <a:latin typeface="Avenir Book" panose="02000503020000020003" pitchFamily="2" charset="0"/>
              </a:rPr>
              <a:t>Front. Mar. Sci.</a:t>
            </a:r>
          </a:p>
        </p:txBody>
      </p:sp>
    </p:spTree>
    <p:extLst>
      <p:ext uri="{BB962C8B-B14F-4D97-AF65-F5344CB8AC3E}">
        <p14:creationId xmlns:p14="http://schemas.microsoft.com/office/powerpoint/2010/main" val="255757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8" descr="Diagram&#10;&#10;Description automatically generated with low confidence">
            <a:extLst>
              <a:ext uri="{FF2B5EF4-FFF2-40B4-BE49-F238E27FC236}">
                <a16:creationId xmlns:a16="http://schemas.microsoft.com/office/drawing/2014/main" id="{586CECAE-FCD8-2144-8E09-2E311718F646}"/>
              </a:ext>
            </a:extLst>
          </p:cNvPr>
          <p:cNvPicPr>
            <a:picLocks noChangeAspect="1"/>
          </p:cNvPicPr>
          <p:nvPr/>
        </p:nvPicPr>
        <p:blipFill rotWithShape="1">
          <a:blip r:embed="rId3"/>
          <a:srcRect t="51577" b="35446"/>
          <a:stretch/>
        </p:blipFill>
        <p:spPr>
          <a:xfrm>
            <a:off x="406259" y="186682"/>
            <a:ext cx="11909568" cy="2207170"/>
          </a:xfrm>
          <a:prstGeom prst="rect">
            <a:avLst/>
          </a:prstGeom>
        </p:spPr>
      </p:pic>
      <p:sp>
        <p:nvSpPr>
          <p:cNvPr id="7" name="Rectangle 6">
            <a:extLst>
              <a:ext uri="{FF2B5EF4-FFF2-40B4-BE49-F238E27FC236}">
                <a16:creationId xmlns:a16="http://schemas.microsoft.com/office/drawing/2014/main" id="{F1D5D1C4-644A-FC45-9D2F-2A9036E0F2DC}"/>
              </a:ext>
            </a:extLst>
          </p:cNvPr>
          <p:cNvSpPr/>
          <p:nvPr/>
        </p:nvSpPr>
        <p:spPr>
          <a:xfrm>
            <a:off x="5927929" y="5327374"/>
            <a:ext cx="433114" cy="1021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4" descr="Diagram&#10;&#10;Description automatically generated">
            <a:extLst>
              <a:ext uri="{FF2B5EF4-FFF2-40B4-BE49-F238E27FC236}">
                <a16:creationId xmlns:a16="http://schemas.microsoft.com/office/drawing/2014/main" id="{1F4F398D-C409-2C4E-8811-4574817E71BB}"/>
              </a:ext>
            </a:extLst>
          </p:cNvPr>
          <p:cNvPicPr>
            <a:picLocks noChangeAspect="1"/>
          </p:cNvPicPr>
          <p:nvPr/>
        </p:nvPicPr>
        <p:blipFill rotWithShape="1">
          <a:blip r:embed="rId4"/>
          <a:srcRect l="46369" t="50827" r="20107" b="4005"/>
          <a:stretch/>
        </p:blipFill>
        <p:spPr>
          <a:xfrm>
            <a:off x="7533784" y="7232973"/>
            <a:ext cx="6161512" cy="3407088"/>
          </a:xfrm>
          <a:prstGeom prst="rect">
            <a:avLst/>
          </a:prstGeom>
        </p:spPr>
      </p:pic>
      <p:pic>
        <p:nvPicPr>
          <p:cNvPr id="6" name="Content Placeholder 8" descr="Diagram&#10;&#10;Description automatically generated with low confidence">
            <a:extLst>
              <a:ext uri="{FF2B5EF4-FFF2-40B4-BE49-F238E27FC236}">
                <a16:creationId xmlns:a16="http://schemas.microsoft.com/office/drawing/2014/main" id="{ADF0C2C2-0031-B04D-A4C4-DFCCA9B07E55}"/>
              </a:ext>
            </a:extLst>
          </p:cNvPr>
          <p:cNvPicPr>
            <a:picLocks noGrp="1" noChangeAspect="1"/>
          </p:cNvPicPr>
          <p:nvPr>
            <p:ph idx="1"/>
          </p:nvPr>
        </p:nvPicPr>
        <p:blipFill rotWithShape="1">
          <a:blip r:embed="rId3"/>
          <a:srcRect l="58757" t="69616" b="24084"/>
          <a:stretch/>
        </p:blipFill>
        <p:spPr>
          <a:xfrm>
            <a:off x="7106544" y="-1641598"/>
            <a:ext cx="7015993" cy="1530533"/>
          </a:xfrm>
        </p:spPr>
      </p:pic>
      <p:pic>
        <p:nvPicPr>
          <p:cNvPr id="11" name="Picture 10" descr="Diagram&#10;&#10;Description automatically generated with medium confidence">
            <a:extLst>
              <a:ext uri="{FF2B5EF4-FFF2-40B4-BE49-F238E27FC236}">
                <a16:creationId xmlns:a16="http://schemas.microsoft.com/office/drawing/2014/main" id="{4A883835-A4F8-F943-BCA4-D1E14052495D}"/>
              </a:ext>
            </a:extLst>
          </p:cNvPr>
          <p:cNvPicPr>
            <a:picLocks noChangeAspect="1"/>
          </p:cNvPicPr>
          <p:nvPr/>
        </p:nvPicPr>
        <p:blipFill rotWithShape="1">
          <a:blip r:embed="rId5"/>
          <a:srcRect l="74787" t="34226"/>
          <a:stretch/>
        </p:blipFill>
        <p:spPr>
          <a:xfrm>
            <a:off x="-4296178" y="148639"/>
            <a:ext cx="4052223" cy="6232626"/>
          </a:xfrm>
          <a:prstGeom prst="rect">
            <a:avLst/>
          </a:prstGeom>
        </p:spPr>
      </p:pic>
      <p:sp>
        <p:nvSpPr>
          <p:cNvPr id="15" name="Rectangle 14">
            <a:extLst>
              <a:ext uri="{FF2B5EF4-FFF2-40B4-BE49-F238E27FC236}">
                <a16:creationId xmlns:a16="http://schemas.microsoft.com/office/drawing/2014/main" id="{78263E52-B4B7-D54F-97B4-DE4DD2606255}"/>
              </a:ext>
            </a:extLst>
          </p:cNvPr>
          <p:cNvSpPr/>
          <p:nvPr/>
        </p:nvSpPr>
        <p:spPr>
          <a:xfrm>
            <a:off x="1441342" y="186682"/>
            <a:ext cx="2836190" cy="2432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9D41DD-4E24-7346-A25A-C285F548E7A1}"/>
              </a:ext>
            </a:extLst>
          </p:cNvPr>
          <p:cNvSpPr/>
          <p:nvPr/>
        </p:nvSpPr>
        <p:spPr>
          <a:xfrm>
            <a:off x="4277532" y="898902"/>
            <a:ext cx="681926" cy="712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F2DA93-E875-8A4E-9C2B-A9E8B843A851}"/>
              </a:ext>
            </a:extLst>
          </p:cNvPr>
          <p:cNvSpPr/>
          <p:nvPr/>
        </p:nvSpPr>
        <p:spPr>
          <a:xfrm>
            <a:off x="8380549" y="615931"/>
            <a:ext cx="2836190" cy="2432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20EAA0D-9FB0-3E4D-A7EA-01C3E1CADB65}"/>
              </a:ext>
            </a:extLst>
          </p:cNvPr>
          <p:cNvSpPr/>
          <p:nvPr/>
        </p:nvSpPr>
        <p:spPr>
          <a:xfrm>
            <a:off x="3355663" y="1059233"/>
            <a:ext cx="681926" cy="712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64B6B6-2747-BF41-AC35-576CF0176B39}"/>
              </a:ext>
            </a:extLst>
          </p:cNvPr>
          <p:cNvSpPr/>
          <p:nvPr/>
        </p:nvSpPr>
        <p:spPr>
          <a:xfrm>
            <a:off x="7811147" y="1046487"/>
            <a:ext cx="681926" cy="712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0FD84B6-63E2-454C-9B77-9D4470CBDBAD}"/>
              </a:ext>
            </a:extLst>
          </p:cNvPr>
          <p:cNvSpPr/>
          <p:nvPr/>
        </p:nvSpPr>
        <p:spPr>
          <a:xfrm>
            <a:off x="5262176" y="1124264"/>
            <a:ext cx="2171965" cy="635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D354CB0-F0EB-9E43-9E3B-C0E389ED07C1}"/>
              </a:ext>
            </a:extLst>
          </p:cNvPr>
          <p:cNvSpPr/>
          <p:nvPr/>
        </p:nvSpPr>
        <p:spPr>
          <a:xfrm>
            <a:off x="6274113" y="898902"/>
            <a:ext cx="899021" cy="635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Content Placeholder 8" descr="Diagram&#10;&#10;Description automatically generated with low confidence">
            <a:extLst>
              <a:ext uri="{FF2B5EF4-FFF2-40B4-BE49-F238E27FC236}">
                <a16:creationId xmlns:a16="http://schemas.microsoft.com/office/drawing/2014/main" id="{DD01AA3B-5692-E441-897E-65F922AF93B0}"/>
              </a:ext>
            </a:extLst>
          </p:cNvPr>
          <p:cNvPicPr>
            <a:picLocks noChangeAspect="1"/>
          </p:cNvPicPr>
          <p:nvPr/>
        </p:nvPicPr>
        <p:blipFill rotWithShape="1">
          <a:blip r:embed="rId3"/>
          <a:srcRect t="65879" b="10296"/>
          <a:stretch/>
        </p:blipFill>
        <p:spPr>
          <a:xfrm>
            <a:off x="406259" y="2619214"/>
            <a:ext cx="11909568" cy="4052104"/>
          </a:xfrm>
          <a:prstGeom prst="rect">
            <a:avLst/>
          </a:prstGeom>
        </p:spPr>
      </p:pic>
    </p:spTree>
    <p:extLst>
      <p:ext uri="{BB962C8B-B14F-4D97-AF65-F5344CB8AC3E}">
        <p14:creationId xmlns:p14="http://schemas.microsoft.com/office/powerpoint/2010/main" val="207495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48F420-FF79-89DF-FEAC-2AE231F3C9C1}"/>
              </a:ext>
            </a:extLst>
          </p:cNvPr>
          <p:cNvSpPr txBox="1">
            <a:spLocks/>
          </p:cNvSpPr>
          <p:nvPr/>
        </p:nvSpPr>
        <p:spPr>
          <a:xfrm>
            <a:off x="2523749" y="-319464"/>
            <a:ext cx="71445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latin typeface="Avenir Book" panose="02000503020000020003" pitchFamily="2" charset="0"/>
              </a:rPr>
              <a:t>Considerations with RSFs and Acoustic Telemetry</a:t>
            </a:r>
          </a:p>
        </p:txBody>
      </p:sp>
      <p:sp>
        <p:nvSpPr>
          <p:cNvPr id="3" name="Content Placeholder 2">
            <a:extLst>
              <a:ext uri="{FF2B5EF4-FFF2-40B4-BE49-F238E27FC236}">
                <a16:creationId xmlns:a16="http://schemas.microsoft.com/office/drawing/2014/main" id="{3F5F61FB-3F54-559A-DE17-2A3B163254EA}"/>
              </a:ext>
            </a:extLst>
          </p:cNvPr>
          <p:cNvSpPr>
            <a:spLocks noGrp="1"/>
          </p:cNvSpPr>
          <p:nvPr>
            <p:ph idx="1"/>
          </p:nvPr>
        </p:nvSpPr>
        <p:spPr>
          <a:xfrm>
            <a:off x="447045" y="610078"/>
            <a:ext cx="10890162" cy="1816535"/>
          </a:xfrm>
        </p:spPr>
        <p:txBody>
          <a:bodyPr>
            <a:noAutofit/>
          </a:bodyPr>
          <a:lstStyle/>
          <a:p>
            <a:pPr marL="0" indent="0">
              <a:buNone/>
            </a:pPr>
            <a:r>
              <a:rPr lang="en-US" sz="2000" dirty="0">
                <a:latin typeface="Avenir Book" panose="02000503020000020003" pitchFamily="2" charset="0"/>
              </a:rPr>
              <a:t>Array Design</a:t>
            </a:r>
          </a:p>
          <a:p>
            <a:pPr marL="457200" lvl="1" indent="0">
              <a:buNone/>
            </a:pPr>
            <a:r>
              <a:rPr lang="en-US" sz="2000" dirty="0">
                <a:latin typeface="Avenir Book" panose="02000503020000020003" pitchFamily="2" charset="0"/>
              </a:rPr>
              <a:t>Does it cover all representative habitats? Home range of animal?</a:t>
            </a:r>
          </a:p>
          <a:p>
            <a:pPr marL="457200" lvl="1" indent="0">
              <a:buNone/>
            </a:pPr>
            <a:r>
              <a:rPr lang="en-US" sz="2000" dirty="0">
                <a:latin typeface="Avenir Book" panose="02000503020000020003" pitchFamily="2" charset="0"/>
              </a:rPr>
              <a:t>How does detection efficiency get incorporated? </a:t>
            </a:r>
          </a:p>
          <a:p>
            <a:pPr marL="457200" lvl="1" indent="0">
              <a:buNone/>
            </a:pPr>
            <a:r>
              <a:rPr lang="en-US" sz="2000" dirty="0">
                <a:latin typeface="Avenir Book" panose="02000503020000020003" pitchFamily="2" charset="0"/>
              </a:rPr>
              <a:t>What’s your available habitat delineation? </a:t>
            </a:r>
            <a:br>
              <a:rPr lang="en-US" sz="2000" dirty="0">
                <a:latin typeface="Avenir Book" panose="02000503020000020003" pitchFamily="2" charset="0"/>
              </a:rPr>
            </a:br>
            <a:endParaRPr lang="en-US" sz="2000" dirty="0">
              <a:latin typeface="Avenir Book" panose="02000503020000020003" pitchFamily="2" charset="0"/>
            </a:endParaRPr>
          </a:p>
          <a:p>
            <a:pPr marL="0" indent="0">
              <a:buNone/>
            </a:pPr>
            <a:endParaRPr lang="en-US" sz="2000" dirty="0">
              <a:latin typeface="Avenir Book" panose="02000503020000020003" pitchFamily="2" charset="0"/>
            </a:endParaRPr>
          </a:p>
        </p:txBody>
      </p:sp>
      <p:sp>
        <p:nvSpPr>
          <p:cNvPr id="2" name="Content Placeholder 2">
            <a:extLst>
              <a:ext uri="{FF2B5EF4-FFF2-40B4-BE49-F238E27FC236}">
                <a16:creationId xmlns:a16="http://schemas.microsoft.com/office/drawing/2014/main" id="{13A80395-02E7-3EA9-78D1-BA2916C0A753}"/>
              </a:ext>
            </a:extLst>
          </p:cNvPr>
          <p:cNvSpPr txBox="1">
            <a:spLocks/>
          </p:cNvSpPr>
          <p:nvPr/>
        </p:nvSpPr>
        <p:spPr>
          <a:xfrm>
            <a:off x="447045" y="2204748"/>
            <a:ext cx="10890162" cy="1288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venir Book" panose="02000503020000020003" pitchFamily="2" charset="0"/>
              </a:rPr>
              <a:t>Deriving location data</a:t>
            </a:r>
          </a:p>
          <a:p>
            <a:pPr marL="457200" lvl="1" indent="0">
              <a:buNone/>
            </a:pPr>
            <a:r>
              <a:rPr lang="en-US" sz="2000" dirty="0">
                <a:latin typeface="Avenir Book" panose="02000503020000020003" pitchFamily="2" charset="0"/>
              </a:rPr>
              <a:t>Centers of activity, correlated random walks, etc. (see </a:t>
            </a:r>
            <a:r>
              <a:rPr lang="en-US" sz="2000" i="1" dirty="0">
                <a:latin typeface="Avenir Book" panose="02000503020000020003" pitchFamily="2" charset="0"/>
              </a:rPr>
              <a:t>patter</a:t>
            </a:r>
            <a:r>
              <a:rPr lang="en-US" sz="2000" dirty="0">
                <a:latin typeface="Avenir Book" panose="02000503020000020003" pitchFamily="2" charset="0"/>
              </a:rPr>
              <a:t> package)</a:t>
            </a:r>
            <a:br>
              <a:rPr lang="en-US" sz="2000" dirty="0">
                <a:latin typeface="Avenir Book" panose="02000503020000020003" pitchFamily="2" charset="0"/>
              </a:rPr>
            </a:br>
            <a:endParaRPr lang="en-US" sz="2000" dirty="0">
              <a:latin typeface="Avenir Book" panose="02000503020000020003" pitchFamily="2" charset="0"/>
            </a:endParaRPr>
          </a:p>
        </p:txBody>
      </p:sp>
      <p:sp>
        <p:nvSpPr>
          <p:cNvPr id="4" name="TextBox 3">
            <a:extLst>
              <a:ext uri="{FF2B5EF4-FFF2-40B4-BE49-F238E27FC236}">
                <a16:creationId xmlns:a16="http://schemas.microsoft.com/office/drawing/2014/main" id="{DD26D682-20F8-A087-4B50-FD1D154C2556}"/>
              </a:ext>
            </a:extLst>
          </p:cNvPr>
          <p:cNvSpPr txBox="1"/>
          <p:nvPr/>
        </p:nvSpPr>
        <p:spPr>
          <a:xfrm>
            <a:off x="447045" y="3638868"/>
            <a:ext cx="4367093" cy="1323439"/>
          </a:xfrm>
          <a:prstGeom prst="rect">
            <a:avLst/>
          </a:prstGeom>
          <a:noFill/>
        </p:spPr>
        <p:txBody>
          <a:bodyPr wrap="none" rtlCol="0">
            <a:spAutoFit/>
          </a:bodyPr>
          <a:lstStyle/>
          <a:p>
            <a:r>
              <a:rPr lang="en-US" sz="2000" dirty="0">
                <a:latin typeface="Avenir Book" panose="02000503020000020003" pitchFamily="2" charset="0"/>
              </a:rPr>
              <a:t>Spatial and temporal autocorrelation</a:t>
            </a:r>
          </a:p>
          <a:p>
            <a:pPr lvl="1"/>
            <a:r>
              <a:rPr lang="en-US" sz="2000" dirty="0">
                <a:latin typeface="Avenir Book" panose="02000503020000020003" pitchFamily="2" charset="0"/>
              </a:rPr>
              <a:t>Modeling approach</a:t>
            </a:r>
          </a:p>
          <a:p>
            <a:pPr lvl="1"/>
            <a:r>
              <a:rPr lang="en-US" sz="2000" dirty="0">
                <a:latin typeface="Avenir Book" panose="02000503020000020003" pitchFamily="2" charset="0"/>
              </a:rPr>
              <a:t>Thinning the data</a:t>
            </a:r>
            <a:br>
              <a:rPr lang="en-US" sz="2000" dirty="0">
                <a:latin typeface="Avenir Book" panose="02000503020000020003" pitchFamily="2" charset="0"/>
              </a:rPr>
            </a:br>
            <a:endParaRPr lang="en-US" sz="2000" dirty="0"/>
          </a:p>
        </p:txBody>
      </p:sp>
      <p:sp>
        <p:nvSpPr>
          <p:cNvPr id="6" name="TextBox 5">
            <a:extLst>
              <a:ext uri="{FF2B5EF4-FFF2-40B4-BE49-F238E27FC236}">
                <a16:creationId xmlns:a16="http://schemas.microsoft.com/office/drawing/2014/main" id="{96BA6B89-AD0E-2835-B42A-2C540092190B}"/>
              </a:ext>
            </a:extLst>
          </p:cNvPr>
          <p:cNvSpPr txBox="1"/>
          <p:nvPr/>
        </p:nvSpPr>
        <p:spPr>
          <a:xfrm>
            <a:off x="447045" y="4571030"/>
            <a:ext cx="2608406" cy="1938992"/>
          </a:xfrm>
          <a:prstGeom prst="rect">
            <a:avLst/>
          </a:prstGeom>
          <a:noFill/>
        </p:spPr>
        <p:txBody>
          <a:bodyPr wrap="none" rtlCol="0">
            <a:spAutoFit/>
          </a:bodyPr>
          <a:lstStyle/>
          <a:p>
            <a:pPr lvl="1"/>
            <a:endParaRPr lang="en-US" sz="2000" dirty="0">
              <a:latin typeface="Avenir Book" panose="02000503020000020003" pitchFamily="2" charset="0"/>
            </a:endParaRPr>
          </a:p>
          <a:p>
            <a:r>
              <a:rPr lang="en-US" sz="2000" dirty="0">
                <a:latin typeface="Avenir Book" panose="02000503020000020003" pitchFamily="2" charset="0"/>
              </a:rPr>
              <a:t>Habitat variables</a:t>
            </a:r>
          </a:p>
          <a:p>
            <a:pPr lvl="1"/>
            <a:r>
              <a:rPr lang="en-US" sz="2000" dirty="0">
                <a:latin typeface="Avenir Book" panose="02000503020000020003" pitchFamily="2" charset="0"/>
              </a:rPr>
              <a:t>Static vs dynamic</a:t>
            </a:r>
          </a:p>
          <a:p>
            <a:pPr lvl="1"/>
            <a:r>
              <a:rPr lang="en-US" sz="2000" dirty="0">
                <a:latin typeface="Avenir Book" panose="02000503020000020003" pitchFamily="2" charset="0"/>
              </a:rPr>
              <a:t>Scales</a:t>
            </a:r>
            <a:br>
              <a:rPr lang="en-US" sz="2000" dirty="0">
                <a:latin typeface="Avenir Book" panose="02000503020000020003" pitchFamily="2" charset="0"/>
              </a:rPr>
            </a:br>
            <a:endParaRPr lang="en-US" sz="2000" dirty="0">
              <a:latin typeface="Avenir Book" panose="02000503020000020003" pitchFamily="2" charset="0"/>
            </a:endParaRPr>
          </a:p>
          <a:p>
            <a:endParaRPr lang="en-US" sz="2000" dirty="0"/>
          </a:p>
        </p:txBody>
      </p:sp>
      <p:sp>
        <p:nvSpPr>
          <p:cNvPr id="7" name="TextBox 6">
            <a:extLst>
              <a:ext uri="{FF2B5EF4-FFF2-40B4-BE49-F238E27FC236}">
                <a16:creationId xmlns:a16="http://schemas.microsoft.com/office/drawing/2014/main" id="{31C426A8-4FA9-257F-4EB6-FDFF70855CA2}"/>
              </a:ext>
            </a:extLst>
          </p:cNvPr>
          <p:cNvSpPr txBox="1"/>
          <p:nvPr/>
        </p:nvSpPr>
        <p:spPr>
          <a:xfrm>
            <a:off x="447045" y="3052308"/>
            <a:ext cx="4801314" cy="1015663"/>
          </a:xfrm>
          <a:prstGeom prst="rect">
            <a:avLst/>
          </a:prstGeom>
          <a:noFill/>
        </p:spPr>
        <p:txBody>
          <a:bodyPr wrap="none" rtlCol="0">
            <a:spAutoFit/>
          </a:bodyPr>
          <a:lstStyle/>
          <a:p>
            <a:r>
              <a:rPr lang="en-US" sz="2000" dirty="0">
                <a:latin typeface="Avenir Book" panose="02000503020000020003" pitchFamily="2" charset="0"/>
              </a:rPr>
              <a:t>Location to pseudo-absence points ratio</a:t>
            </a:r>
            <a:br>
              <a:rPr lang="en-US" sz="2000" dirty="0">
                <a:latin typeface="Avenir Book" panose="02000503020000020003" pitchFamily="2" charset="0"/>
              </a:rPr>
            </a:br>
            <a:endParaRPr lang="en-US" sz="2000" dirty="0">
              <a:latin typeface="Avenir Book" panose="02000503020000020003" pitchFamily="2" charset="0"/>
            </a:endParaRPr>
          </a:p>
          <a:p>
            <a:endParaRPr lang="en-US" sz="2000" dirty="0"/>
          </a:p>
        </p:txBody>
      </p:sp>
      <p:sp>
        <p:nvSpPr>
          <p:cNvPr id="8" name="TextBox 7">
            <a:extLst>
              <a:ext uri="{FF2B5EF4-FFF2-40B4-BE49-F238E27FC236}">
                <a16:creationId xmlns:a16="http://schemas.microsoft.com/office/drawing/2014/main" id="{F9CADC2C-0C01-8DFB-C3F8-DC7426506594}"/>
              </a:ext>
            </a:extLst>
          </p:cNvPr>
          <p:cNvSpPr txBox="1"/>
          <p:nvPr/>
        </p:nvSpPr>
        <p:spPr>
          <a:xfrm>
            <a:off x="447045" y="6002190"/>
            <a:ext cx="8519255" cy="1015663"/>
          </a:xfrm>
          <a:prstGeom prst="rect">
            <a:avLst/>
          </a:prstGeom>
          <a:noFill/>
        </p:spPr>
        <p:txBody>
          <a:bodyPr wrap="none" rtlCol="0">
            <a:spAutoFit/>
          </a:bodyPr>
          <a:lstStyle/>
          <a:p>
            <a:r>
              <a:rPr lang="en-US" sz="2000" dirty="0">
                <a:latin typeface="Avenir Book" panose="02000503020000020003" pitchFamily="2" charset="0"/>
              </a:rPr>
              <a:t>Extrapolations:</a:t>
            </a:r>
          </a:p>
          <a:p>
            <a:pPr lvl="1"/>
            <a:r>
              <a:rPr lang="en-US" sz="2000" dirty="0">
                <a:latin typeface="Avenir Book" panose="02000503020000020003" pitchFamily="2" charset="0"/>
              </a:rPr>
              <a:t>How robust are predictions into new systems (see </a:t>
            </a:r>
            <a:r>
              <a:rPr lang="en-US" sz="2000" i="1" dirty="0" err="1">
                <a:effectLst/>
                <a:latin typeface="Avenir Book" panose="02000503020000020003" pitchFamily="2" charset="0"/>
              </a:rPr>
              <a:t>dsmextra</a:t>
            </a:r>
            <a:r>
              <a:rPr lang="en-US" sz="2000" i="1" dirty="0">
                <a:effectLst/>
                <a:latin typeface="Avenir Book" panose="02000503020000020003" pitchFamily="2" charset="0"/>
              </a:rPr>
              <a:t> package)</a:t>
            </a:r>
            <a:endParaRPr lang="en-US" sz="2000" dirty="0">
              <a:effectLst/>
              <a:latin typeface="Avenir Book" panose="02000503020000020003" pitchFamily="2" charset="0"/>
            </a:endParaRPr>
          </a:p>
          <a:p>
            <a:endParaRPr lang="en-US" sz="2000" dirty="0"/>
          </a:p>
        </p:txBody>
      </p:sp>
    </p:spTree>
    <p:extLst>
      <p:ext uri="{BB962C8B-B14F-4D97-AF65-F5344CB8AC3E}">
        <p14:creationId xmlns:p14="http://schemas.microsoft.com/office/powerpoint/2010/main" val="300784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4" grpId="0"/>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8"/>
          <p:cNvSpPr txBox="1">
            <a:spLocks noGrp="1"/>
          </p:cNvSpPr>
          <p:nvPr>
            <p:ph type="title"/>
          </p:nvPr>
        </p:nvSpPr>
        <p:spPr>
          <a:xfrm>
            <a:off x="838200" y="2651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Avenir"/>
                <a:ea typeface="Avenir"/>
                <a:cs typeface="Avenir"/>
                <a:sym typeface="Avenir"/>
              </a:rPr>
              <a:t>Seatrout Example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p:nvPr/>
        </p:nvSpPr>
        <p:spPr>
          <a:xfrm>
            <a:off x="827339" y="184666"/>
            <a:ext cx="10537322"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000" b="0" i="0" u="none" strike="noStrike" cap="none">
                <a:solidFill>
                  <a:srgbClr val="000000"/>
                </a:solidFill>
                <a:latin typeface="Arial"/>
                <a:ea typeface="Arial"/>
                <a:cs typeface="Arial"/>
                <a:sym typeface="Arial"/>
              </a:rPr>
              <a:t>Spotted Seatrout (</a:t>
            </a:r>
            <a:r>
              <a:rPr lang="en-US" sz="3000" b="0" i="1" u="none" strike="noStrike" cap="none">
                <a:solidFill>
                  <a:srgbClr val="000000"/>
                </a:solidFill>
                <a:latin typeface="Arial"/>
                <a:ea typeface="Arial"/>
                <a:cs typeface="Arial"/>
                <a:sym typeface="Arial"/>
              </a:rPr>
              <a:t>Cynoscion nebulosus</a:t>
            </a:r>
            <a:r>
              <a:rPr lang="en-US" sz="3000" b="0" i="0" u="none" strike="noStrike" cap="none">
                <a:solidFill>
                  <a:srgbClr val="000000"/>
                </a:solidFill>
                <a:latin typeface="Arial"/>
                <a:ea typeface="Arial"/>
                <a:cs typeface="Arial"/>
                <a:sym typeface="Arial"/>
              </a:rPr>
              <a:t>)</a:t>
            </a:r>
            <a:endParaRPr/>
          </a:p>
        </p:txBody>
      </p:sp>
      <p:pic>
        <p:nvPicPr>
          <p:cNvPr id="263" name="Google Shape;263;p31"/>
          <p:cNvPicPr preferRelativeResize="0"/>
          <p:nvPr/>
        </p:nvPicPr>
        <p:blipFill rotWithShape="1">
          <a:blip r:embed="rId3">
            <a:alphaModFix/>
          </a:blip>
          <a:srcRect/>
          <a:stretch/>
        </p:blipFill>
        <p:spPr>
          <a:xfrm>
            <a:off x="4100207" y="931984"/>
            <a:ext cx="4284706" cy="4994031"/>
          </a:xfrm>
          <a:prstGeom prst="rect">
            <a:avLst/>
          </a:prstGeom>
          <a:noFill/>
          <a:ln>
            <a:noFill/>
          </a:ln>
        </p:spPr>
      </p:pic>
      <p:pic>
        <p:nvPicPr>
          <p:cNvPr id="264" name="Google Shape;264;p31"/>
          <p:cNvPicPr preferRelativeResize="0"/>
          <p:nvPr/>
        </p:nvPicPr>
        <p:blipFill rotWithShape="1">
          <a:blip r:embed="rId4">
            <a:alphaModFix/>
          </a:blip>
          <a:srcRect l="7887" r="27715"/>
          <a:stretch/>
        </p:blipFill>
        <p:spPr>
          <a:xfrm>
            <a:off x="8493387" y="1547446"/>
            <a:ext cx="3481664" cy="3581878"/>
          </a:xfrm>
          <a:prstGeom prst="rect">
            <a:avLst/>
          </a:prstGeom>
          <a:noFill/>
          <a:ln>
            <a:noFill/>
          </a:ln>
        </p:spPr>
      </p:pic>
      <p:sp>
        <p:nvSpPr>
          <p:cNvPr id="265" name="Google Shape;265;p31"/>
          <p:cNvSpPr txBox="1"/>
          <p:nvPr/>
        </p:nvSpPr>
        <p:spPr>
          <a:xfrm>
            <a:off x="-1" y="6581001"/>
            <a:ext cx="775695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Moulton et al., 2017 </a:t>
            </a:r>
            <a:r>
              <a:rPr lang="en-US" sz="1200" b="0" i="1" u="none" strike="noStrike" cap="none">
                <a:solidFill>
                  <a:srgbClr val="000000"/>
                </a:solidFill>
                <a:latin typeface="Arial"/>
                <a:ea typeface="Arial"/>
                <a:cs typeface="Arial"/>
                <a:sym typeface="Arial"/>
              </a:rPr>
              <a:t>Estuar Coasts</a:t>
            </a:r>
            <a:endParaRPr sz="1200" b="0" i="0" u="none" strike="noStrike" cap="none">
              <a:solidFill>
                <a:srgbClr val="000000"/>
              </a:solidFill>
              <a:latin typeface="Arial"/>
              <a:ea typeface="Arial"/>
              <a:cs typeface="Arial"/>
              <a:sym typeface="Arial"/>
            </a:endParaRPr>
          </a:p>
        </p:txBody>
      </p:sp>
      <p:pic>
        <p:nvPicPr>
          <p:cNvPr id="266" name="Google Shape;266;p31" descr="A fish in the water&#10;&#10;Description automatically generated"/>
          <p:cNvPicPr preferRelativeResize="0"/>
          <p:nvPr/>
        </p:nvPicPr>
        <p:blipFill rotWithShape="1">
          <a:blip r:embed="rId5">
            <a:alphaModFix/>
          </a:blip>
          <a:srcRect/>
          <a:stretch/>
        </p:blipFill>
        <p:spPr>
          <a:xfrm>
            <a:off x="216949" y="2067951"/>
            <a:ext cx="3629464" cy="27220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4"/>
                                        </p:tgtEl>
                                        <p:attrNameLst>
                                          <p:attrName>style.visibility</p:attrName>
                                        </p:attrNameLst>
                                      </p:cBhvr>
                                      <p:to>
                                        <p:strVal val="visible"/>
                                      </p:to>
                                    </p:set>
                                    <p:animEffect transition="in" filter="fade">
                                      <p:cBhvr>
                                        <p:cTn id="12"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2"/>
          <p:cNvSpPr txBox="1"/>
          <p:nvPr/>
        </p:nvSpPr>
        <p:spPr>
          <a:xfrm>
            <a:off x="827339" y="0"/>
            <a:ext cx="1053732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Methods</a:t>
            </a:r>
            <a:endParaRPr/>
          </a:p>
        </p:txBody>
      </p:sp>
      <p:pic>
        <p:nvPicPr>
          <p:cNvPr id="273" name="Google Shape;273;p32"/>
          <p:cNvPicPr preferRelativeResize="0"/>
          <p:nvPr/>
        </p:nvPicPr>
        <p:blipFill rotWithShape="1">
          <a:blip r:embed="rId3">
            <a:alphaModFix/>
          </a:blip>
          <a:srcRect l="632" b="28704"/>
          <a:stretch/>
        </p:blipFill>
        <p:spPr>
          <a:xfrm>
            <a:off x="1845570" y="960335"/>
            <a:ext cx="5317393" cy="4937330"/>
          </a:xfrm>
          <a:prstGeom prst="rect">
            <a:avLst/>
          </a:prstGeom>
          <a:noFill/>
          <a:ln>
            <a:noFill/>
          </a:ln>
        </p:spPr>
      </p:pic>
      <p:sp>
        <p:nvSpPr>
          <p:cNvPr id="274" name="Google Shape;274;p32"/>
          <p:cNvSpPr txBox="1"/>
          <p:nvPr/>
        </p:nvSpPr>
        <p:spPr>
          <a:xfrm>
            <a:off x="-1" y="6581001"/>
            <a:ext cx="775695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Heupel et al., 2006 </a:t>
            </a:r>
            <a:r>
              <a:rPr lang="en-US" sz="1200" b="0" i="1" u="none" strike="noStrike" cap="none">
                <a:solidFill>
                  <a:srgbClr val="000000"/>
                </a:solidFill>
                <a:latin typeface="Arial"/>
                <a:ea typeface="Arial"/>
                <a:cs typeface="Arial"/>
                <a:sym typeface="Arial"/>
              </a:rPr>
              <a:t>Mar Fresh Res</a:t>
            </a:r>
            <a:r>
              <a:rPr lang="en-US" sz="1200" b="0" i="0" u="none" strike="noStrike" cap="none">
                <a:solidFill>
                  <a:srgbClr val="000000"/>
                </a:solidFill>
                <a:latin typeface="Arial"/>
                <a:ea typeface="Arial"/>
                <a:cs typeface="Arial"/>
                <a:sym typeface="Arial"/>
              </a:rPr>
              <a:t>, Brownscombe et al., 2019 </a:t>
            </a:r>
            <a:r>
              <a:rPr lang="en-US" sz="1200" b="0" i="1" u="none" strike="noStrike" cap="none">
                <a:solidFill>
                  <a:srgbClr val="000000"/>
                </a:solidFill>
                <a:latin typeface="Arial"/>
                <a:ea typeface="Arial"/>
                <a:cs typeface="Arial"/>
                <a:sym typeface="Arial"/>
              </a:rPr>
              <a:t>Rev Fish Bio Fisheries</a:t>
            </a:r>
            <a:endParaRPr sz="1200" b="0" i="0" u="none" strike="noStrike" cap="none">
              <a:solidFill>
                <a:srgbClr val="000000"/>
              </a:solidFill>
              <a:latin typeface="Arial"/>
              <a:ea typeface="Arial"/>
              <a:cs typeface="Arial"/>
              <a:sym typeface="Arial"/>
            </a:endParaRPr>
          </a:p>
        </p:txBody>
      </p:sp>
      <p:sp>
        <p:nvSpPr>
          <p:cNvPr id="275" name="Google Shape;275;p32"/>
          <p:cNvSpPr txBox="1"/>
          <p:nvPr/>
        </p:nvSpPr>
        <p:spPr>
          <a:xfrm>
            <a:off x="7162963" y="2651872"/>
            <a:ext cx="2923823" cy="163121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29 receivers</a:t>
            </a:r>
            <a:endParaRPr/>
          </a:p>
          <a:p>
            <a:pPr marL="285750" marR="0" lvl="0" indent="-158750" algn="l"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151 tagged seatrout</a:t>
            </a:r>
            <a:endParaRPr/>
          </a:p>
          <a:p>
            <a:pPr marL="742950" marR="0" lvl="1"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Using a subset of 8 individuals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8571-D184-333F-F32A-9152C08F8EE8}"/>
              </a:ext>
            </a:extLst>
          </p:cNvPr>
          <p:cNvSpPr>
            <a:spLocks noGrp="1"/>
          </p:cNvSpPr>
          <p:nvPr>
            <p:ph type="title"/>
          </p:nvPr>
        </p:nvSpPr>
        <p:spPr>
          <a:xfrm>
            <a:off x="3755571" y="18255"/>
            <a:ext cx="4154714" cy="1325563"/>
          </a:xfrm>
        </p:spPr>
        <p:txBody>
          <a:bodyPr>
            <a:normAutofit/>
          </a:bodyPr>
          <a:lstStyle/>
          <a:p>
            <a:r>
              <a:rPr lang="en-US" sz="4000" dirty="0"/>
              <a:t>Roadmap for today</a:t>
            </a:r>
          </a:p>
        </p:txBody>
      </p:sp>
      <p:sp>
        <p:nvSpPr>
          <p:cNvPr id="3" name="Content Placeholder 2">
            <a:extLst>
              <a:ext uri="{FF2B5EF4-FFF2-40B4-BE49-F238E27FC236}">
                <a16:creationId xmlns:a16="http://schemas.microsoft.com/office/drawing/2014/main" id="{4A164B13-3478-5C67-5A75-248C560668AD}"/>
              </a:ext>
            </a:extLst>
          </p:cNvPr>
          <p:cNvSpPr>
            <a:spLocks noGrp="1"/>
          </p:cNvSpPr>
          <p:nvPr>
            <p:ph idx="1"/>
          </p:nvPr>
        </p:nvSpPr>
        <p:spPr>
          <a:xfrm>
            <a:off x="3236686" y="1648618"/>
            <a:ext cx="6415314" cy="4351338"/>
          </a:xfrm>
        </p:spPr>
        <p:txBody>
          <a:bodyPr>
            <a:normAutofit lnSpcReduction="10000"/>
          </a:bodyPr>
          <a:lstStyle/>
          <a:p>
            <a:pPr marL="514350" indent="-514350">
              <a:buFont typeface="+mj-lt"/>
              <a:buAutoNum type="arabicPeriod"/>
            </a:pPr>
            <a:r>
              <a:rPr lang="en-US" dirty="0">
                <a:latin typeface="Avenir Book" panose="02000503020000020003" pitchFamily="2" charset="0"/>
              </a:rPr>
              <a:t>Modeling Habitat Selection</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Terrestrial vs. Aquatic</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Approach with Acoustic Telemetry</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Considerations and Next Steps</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Hands-on Code with Seatrout Example</a:t>
            </a:r>
          </a:p>
          <a:p>
            <a:pPr marL="0" indent="0">
              <a:buNone/>
            </a:pPr>
            <a:endParaRPr lang="en-US" dirty="0">
              <a:latin typeface="Avenir Book" panose="02000503020000020003" pitchFamily="2" charset="0"/>
            </a:endParaRPr>
          </a:p>
          <a:p>
            <a:pPr marL="0" indent="0">
              <a:buNone/>
            </a:pPr>
            <a:endParaRPr lang="en-US" dirty="0">
              <a:latin typeface="Avenir Book" panose="02000503020000020003" pitchFamily="2" charset="0"/>
            </a:endParaRPr>
          </a:p>
        </p:txBody>
      </p:sp>
    </p:spTree>
    <p:extLst>
      <p:ext uri="{BB962C8B-B14F-4D97-AF65-F5344CB8AC3E}">
        <p14:creationId xmlns:p14="http://schemas.microsoft.com/office/powerpoint/2010/main" val="1649694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p:nvPr/>
        </p:nvSpPr>
        <p:spPr>
          <a:xfrm>
            <a:off x="3113590" y="972273"/>
            <a:ext cx="5243332" cy="48785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33"/>
          <p:cNvSpPr txBox="1"/>
          <p:nvPr/>
        </p:nvSpPr>
        <p:spPr>
          <a:xfrm>
            <a:off x="827339" y="0"/>
            <a:ext cx="1053732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Methods</a:t>
            </a:r>
            <a:endParaRPr/>
          </a:p>
        </p:txBody>
      </p:sp>
      <p:pic>
        <p:nvPicPr>
          <p:cNvPr id="283" name="Google Shape;283;p33" descr="A black background with white dots&#10;&#10;Description automatically generated"/>
          <p:cNvPicPr preferRelativeResize="0"/>
          <p:nvPr/>
        </p:nvPicPr>
        <p:blipFill rotWithShape="1">
          <a:blip r:embed="rId3">
            <a:alphaModFix/>
          </a:blip>
          <a:srcRect/>
          <a:stretch/>
        </p:blipFill>
        <p:spPr>
          <a:xfrm>
            <a:off x="3124200" y="989711"/>
            <a:ext cx="5070231" cy="48785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p:nvPr/>
        </p:nvSpPr>
        <p:spPr>
          <a:xfrm>
            <a:off x="0" y="0"/>
            <a:ext cx="3429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595959"/>
                </a:solidFill>
                <a:latin typeface="Arial"/>
                <a:ea typeface="Arial"/>
                <a:cs typeface="Arial"/>
                <a:sym typeface="Arial"/>
              </a:rPr>
              <a:t>RSF – Methods</a:t>
            </a:r>
            <a:endParaRPr/>
          </a:p>
        </p:txBody>
      </p:sp>
      <p:sp>
        <p:nvSpPr>
          <p:cNvPr id="290" name="Google Shape;290;p34"/>
          <p:cNvSpPr txBox="1"/>
          <p:nvPr/>
        </p:nvSpPr>
        <p:spPr>
          <a:xfrm>
            <a:off x="827339" y="0"/>
            <a:ext cx="1053732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Methods</a:t>
            </a:r>
            <a:endParaRPr/>
          </a:p>
        </p:txBody>
      </p:sp>
      <p:pic>
        <p:nvPicPr>
          <p:cNvPr id="291" name="Google Shape;291;p34"/>
          <p:cNvPicPr preferRelativeResize="0"/>
          <p:nvPr/>
        </p:nvPicPr>
        <p:blipFill rotWithShape="1">
          <a:blip r:embed="rId3">
            <a:alphaModFix/>
          </a:blip>
          <a:srcRect/>
          <a:stretch/>
        </p:blipFill>
        <p:spPr>
          <a:xfrm>
            <a:off x="1163496" y="927828"/>
            <a:ext cx="4917873" cy="5002340"/>
          </a:xfrm>
          <a:prstGeom prst="rect">
            <a:avLst/>
          </a:prstGeom>
          <a:noFill/>
          <a:ln>
            <a:noFill/>
          </a:ln>
        </p:spPr>
      </p:pic>
      <p:sp>
        <p:nvSpPr>
          <p:cNvPr id="292" name="Google Shape;292;p34"/>
          <p:cNvSpPr/>
          <p:nvPr/>
        </p:nvSpPr>
        <p:spPr>
          <a:xfrm rot="10800000">
            <a:off x="6110632" y="3251867"/>
            <a:ext cx="1071443" cy="354265"/>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 name="Google Shape;293;p34"/>
          <p:cNvSpPr txBox="1"/>
          <p:nvPr/>
        </p:nvSpPr>
        <p:spPr>
          <a:xfrm>
            <a:off x="7592992" y="2828834"/>
            <a:ext cx="325248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Receiver SAV surveys</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FHAP SAV surveys</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Aerial imagery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p:nvPr/>
        </p:nvSpPr>
        <p:spPr>
          <a:xfrm>
            <a:off x="827339" y="0"/>
            <a:ext cx="1053732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Methods</a:t>
            </a:r>
            <a:endParaRPr/>
          </a:p>
        </p:txBody>
      </p:sp>
      <p:pic>
        <p:nvPicPr>
          <p:cNvPr id="300" name="Google Shape;300;p35"/>
          <p:cNvPicPr preferRelativeResize="0"/>
          <p:nvPr/>
        </p:nvPicPr>
        <p:blipFill rotWithShape="1">
          <a:blip r:embed="rId3">
            <a:alphaModFix/>
          </a:blip>
          <a:srcRect/>
          <a:stretch/>
        </p:blipFill>
        <p:spPr>
          <a:xfrm>
            <a:off x="989349" y="975736"/>
            <a:ext cx="10300387" cy="4906528"/>
          </a:xfrm>
          <a:prstGeom prst="rect">
            <a:avLst/>
          </a:prstGeom>
          <a:noFill/>
          <a:ln>
            <a:noFill/>
          </a:ln>
        </p:spPr>
      </p:pic>
      <p:sp>
        <p:nvSpPr>
          <p:cNvPr id="301" name="Google Shape;301;p35"/>
          <p:cNvSpPr/>
          <p:nvPr/>
        </p:nvSpPr>
        <p:spPr>
          <a:xfrm>
            <a:off x="5522685" y="1591488"/>
            <a:ext cx="1146629" cy="682171"/>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2" name="Google Shape;302;p35"/>
          <p:cNvSpPr/>
          <p:nvPr/>
        </p:nvSpPr>
        <p:spPr>
          <a:xfrm flipH="1">
            <a:off x="5522684" y="4424685"/>
            <a:ext cx="1146629" cy="682171"/>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35"/>
          <p:cNvSpPr/>
          <p:nvPr/>
        </p:nvSpPr>
        <p:spPr>
          <a:xfrm rot="5400000">
            <a:off x="8715827" y="3087914"/>
            <a:ext cx="682171" cy="682171"/>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047ABB7-D429-3794-B4E9-B305424ADD10}"/>
              </a:ext>
            </a:extLst>
          </p:cNvPr>
          <p:cNvPicPr>
            <a:picLocks noGrp="1" noChangeAspect="1"/>
          </p:cNvPicPr>
          <p:nvPr>
            <p:ph idx="1"/>
          </p:nvPr>
        </p:nvPicPr>
        <p:blipFill>
          <a:blip r:embed="rId2"/>
          <a:srcRect r="61403"/>
          <a:stretch/>
        </p:blipFill>
        <p:spPr>
          <a:xfrm>
            <a:off x="0" y="1038177"/>
            <a:ext cx="2841131" cy="5201257"/>
          </a:xfrm>
        </p:spPr>
      </p:pic>
      <p:sp>
        <p:nvSpPr>
          <p:cNvPr id="5" name="Title 1">
            <a:extLst>
              <a:ext uri="{FF2B5EF4-FFF2-40B4-BE49-F238E27FC236}">
                <a16:creationId xmlns:a16="http://schemas.microsoft.com/office/drawing/2014/main" id="{2148F420-FF79-89DF-FEAC-2AE231F3C9C1}"/>
              </a:ext>
            </a:extLst>
          </p:cNvPr>
          <p:cNvSpPr txBox="1">
            <a:spLocks/>
          </p:cNvSpPr>
          <p:nvPr/>
        </p:nvSpPr>
        <p:spPr>
          <a:xfrm>
            <a:off x="2601329" y="101537"/>
            <a:ext cx="69893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Avenir Book" panose="02000503020000020003" pitchFamily="2" charset="0"/>
              </a:rPr>
              <a:t>What habitats do animals like or avoid?</a:t>
            </a:r>
          </a:p>
        </p:txBody>
      </p:sp>
      <p:sp>
        <p:nvSpPr>
          <p:cNvPr id="6" name="TextBox 5">
            <a:extLst>
              <a:ext uri="{FF2B5EF4-FFF2-40B4-BE49-F238E27FC236}">
                <a16:creationId xmlns:a16="http://schemas.microsoft.com/office/drawing/2014/main" id="{C7702C02-6190-9241-9223-9277BCEDADB8}"/>
              </a:ext>
            </a:extLst>
          </p:cNvPr>
          <p:cNvSpPr txBox="1"/>
          <p:nvPr/>
        </p:nvSpPr>
        <p:spPr>
          <a:xfrm>
            <a:off x="8483854" y="5658440"/>
            <a:ext cx="2831224" cy="369332"/>
          </a:xfrm>
          <a:prstGeom prst="rect">
            <a:avLst/>
          </a:prstGeom>
          <a:noFill/>
        </p:spPr>
        <p:txBody>
          <a:bodyPr wrap="none" rtlCol="0">
            <a:spAutoFit/>
          </a:bodyPr>
          <a:lstStyle/>
          <a:p>
            <a:r>
              <a:rPr lang="en-US" b="0" i="0" u="none" strike="noStrike" dirty="0" err="1">
                <a:solidFill>
                  <a:srgbClr val="333333"/>
                </a:solidFill>
                <a:effectLst/>
                <a:latin typeface="Avenir Book" panose="02000503020000020003" pitchFamily="2" charset="0"/>
              </a:rPr>
              <a:t>Matthiopoulo</a:t>
            </a:r>
            <a:r>
              <a:rPr lang="en-US" dirty="0" err="1">
                <a:solidFill>
                  <a:srgbClr val="333333"/>
                </a:solidFill>
                <a:latin typeface="Avenir Book" panose="02000503020000020003" pitchFamily="2" charset="0"/>
              </a:rPr>
              <a:t>s</a:t>
            </a:r>
            <a:r>
              <a:rPr lang="en-US" dirty="0">
                <a:solidFill>
                  <a:srgbClr val="333333"/>
                </a:solidFill>
                <a:latin typeface="Avenir Book" panose="02000503020000020003" pitchFamily="2" charset="0"/>
              </a:rPr>
              <a:t> et al. 2023</a:t>
            </a:r>
          </a:p>
        </p:txBody>
      </p:sp>
      <p:pic>
        <p:nvPicPr>
          <p:cNvPr id="8" name="Picture 7" descr="A screenshot of a book&#10;&#10;Description automatically generated">
            <a:extLst>
              <a:ext uri="{FF2B5EF4-FFF2-40B4-BE49-F238E27FC236}">
                <a16:creationId xmlns:a16="http://schemas.microsoft.com/office/drawing/2014/main" id="{BA54BA9C-33B6-71AB-3A39-C79A6F98C2A7}"/>
              </a:ext>
            </a:extLst>
          </p:cNvPr>
          <p:cNvPicPr>
            <a:picLocks noChangeAspect="1"/>
          </p:cNvPicPr>
          <p:nvPr/>
        </p:nvPicPr>
        <p:blipFill>
          <a:blip r:embed="rId3"/>
          <a:stretch>
            <a:fillRect/>
          </a:stretch>
        </p:blipFill>
        <p:spPr>
          <a:xfrm>
            <a:off x="7600903" y="1427100"/>
            <a:ext cx="3836657" cy="4195482"/>
          </a:xfrm>
          <a:prstGeom prst="rect">
            <a:avLst/>
          </a:prstGeom>
        </p:spPr>
      </p:pic>
      <p:pic>
        <p:nvPicPr>
          <p:cNvPr id="2" name="Content Placeholder 3">
            <a:extLst>
              <a:ext uri="{FF2B5EF4-FFF2-40B4-BE49-F238E27FC236}">
                <a16:creationId xmlns:a16="http://schemas.microsoft.com/office/drawing/2014/main" id="{1915962D-952F-9556-3952-1C6F5B673362}"/>
              </a:ext>
            </a:extLst>
          </p:cNvPr>
          <p:cNvPicPr>
            <a:picLocks noChangeAspect="1"/>
          </p:cNvPicPr>
          <p:nvPr/>
        </p:nvPicPr>
        <p:blipFill>
          <a:blip r:embed="rId2"/>
          <a:srcRect l="38597" r="44396"/>
          <a:stretch/>
        </p:blipFill>
        <p:spPr>
          <a:xfrm>
            <a:off x="2841132" y="1038177"/>
            <a:ext cx="1251896" cy="5201257"/>
          </a:xfrm>
          <a:prstGeom prst="rect">
            <a:avLst/>
          </a:prstGeom>
        </p:spPr>
      </p:pic>
      <p:pic>
        <p:nvPicPr>
          <p:cNvPr id="3" name="Content Placeholder 3">
            <a:extLst>
              <a:ext uri="{FF2B5EF4-FFF2-40B4-BE49-F238E27FC236}">
                <a16:creationId xmlns:a16="http://schemas.microsoft.com/office/drawing/2014/main" id="{170F171C-B4BC-27D8-BBBA-60EC4452FF2D}"/>
              </a:ext>
            </a:extLst>
          </p:cNvPr>
          <p:cNvPicPr>
            <a:picLocks noChangeAspect="1"/>
          </p:cNvPicPr>
          <p:nvPr/>
        </p:nvPicPr>
        <p:blipFill>
          <a:blip r:embed="rId2"/>
          <a:srcRect l="55604"/>
          <a:stretch/>
        </p:blipFill>
        <p:spPr>
          <a:xfrm>
            <a:off x="4093028" y="1038176"/>
            <a:ext cx="3268071" cy="5201257"/>
          </a:xfrm>
          <a:prstGeom prst="rect">
            <a:avLst/>
          </a:prstGeom>
        </p:spPr>
      </p:pic>
    </p:spTree>
    <p:extLst>
      <p:ext uri="{BB962C8B-B14F-4D97-AF65-F5344CB8AC3E}">
        <p14:creationId xmlns:p14="http://schemas.microsoft.com/office/powerpoint/2010/main" val="113050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047ABB7-D429-3794-B4E9-B305424ADD10}"/>
              </a:ext>
            </a:extLst>
          </p:cNvPr>
          <p:cNvPicPr>
            <a:picLocks noGrp="1" noChangeAspect="1"/>
          </p:cNvPicPr>
          <p:nvPr>
            <p:ph idx="1"/>
          </p:nvPr>
        </p:nvPicPr>
        <p:blipFill>
          <a:blip r:embed="rId2"/>
          <a:stretch>
            <a:fillRect/>
          </a:stretch>
        </p:blipFill>
        <p:spPr>
          <a:xfrm>
            <a:off x="99151" y="1916935"/>
            <a:ext cx="4552769" cy="3216927"/>
          </a:xfrm>
        </p:spPr>
      </p:pic>
      <p:sp>
        <p:nvSpPr>
          <p:cNvPr id="5" name="Title 1">
            <a:extLst>
              <a:ext uri="{FF2B5EF4-FFF2-40B4-BE49-F238E27FC236}">
                <a16:creationId xmlns:a16="http://schemas.microsoft.com/office/drawing/2014/main" id="{2148F420-FF79-89DF-FEAC-2AE231F3C9C1}"/>
              </a:ext>
            </a:extLst>
          </p:cNvPr>
          <p:cNvSpPr txBox="1">
            <a:spLocks/>
          </p:cNvSpPr>
          <p:nvPr/>
        </p:nvSpPr>
        <p:spPr>
          <a:xfrm>
            <a:off x="2601329" y="101537"/>
            <a:ext cx="69893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Avenir Book" panose="02000503020000020003" pitchFamily="2" charset="0"/>
              </a:rPr>
              <a:t>What habitats do animals like or avoid?</a:t>
            </a:r>
          </a:p>
        </p:txBody>
      </p:sp>
      <p:sp>
        <p:nvSpPr>
          <p:cNvPr id="2" name="Content Placeholder 2">
            <a:extLst>
              <a:ext uri="{FF2B5EF4-FFF2-40B4-BE49-F238E27FC236}">
                <a16:creationId xmlns:a16="http://schemas.microsoft.com/office/drawing/2014/main" id="{7D020CC2-124A-9A90-E5BC-FAC99BFA4F59}"/>
              </a:ext>
            </a:extLst>
          </p:cNvPr>
          <p:cNvSpPr txBox="1">
            <a:spLocks/>
          </p:cNvSpPr>
          <p:nvPr/>
        </p:nvSpPr>
        <p:spPr>
          <a:xfrm>
            <a:off x="3788230" y="1427100"/>
            <a:ext cx="840377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latin typeface="Avenir Book" panose="02000503020000020003" pitchFamily="2" charset="0"/>
              </a:rPr>
              <a:t>Species Distribution Models &amp; Resource Selection Functions</a:t>
            </a:r>
          </a:p>
          <a:p>
            <a:pPr marL="0" indent="0">
              <a:buFont typeface="Arial" panose="020B0604020202020204" pitchFamily="34" charset="0"/>
              <a:buNone/>
            </a:pPr>
            <a:endParaRPr lang="en-US" dirty="0">
              <a:latin typeface="Avenir Book" panose="02000503020000020003" pitchFamily="2" charset="0"/>
            </a:endParaRPr>
          </a:p>
        </p:txBody>
      </p:sp>
      <p:sp>
        <p:nvSpPr>
          <p:cNvPr id="3" name="Content Placeholder 2">
            <a:extLst>
              <a:ext uri="{FF2B5EF4-FFF2-40B4-BE49-F238E27FC236}">
                <a16:creationId xmlns:a16="http://schemas.microsoft.com/office/drawing/2014/main" id="{75E0047D-C868-9FC2-8AFF-1B455B38EF2F}"/>
              </a:ext>
            </a:extLst>
          </p:cNvPr>
          <p:cNvSpPr txBox="1">
            <a:spLocks/>
          </p:cNvSpPr>
          <p:nvPr/>
        </p:nvSpPr>
        <p:spPr>
          <a:xfrm>
            <a:off x="4395378" y="5189651"/>
            <a:ext cx="7540079" cy="11974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venir Book" panose="02000503020000020003" pitchFamily="2" charset="0"/>
              </a:rPr>
              <a:t>Output</a:t>
            </a:r>
            <a:br>
              <a:rPr lang="en-US" dirty="0">
                <a:latin typeface="Avenir Book" panose="02000503020000020003" pitchFamily="2" charset="0"/>
              </a:rPr>
            </a:br>
            <a:r>
              <a:rPr lang="en-US" dirty="0">
                <a:latin typeface="Avenir Book" panose="02000503020000020003" pitchFamily="2" charset="0"/>
              </a:rPr>
              <a:t>	</a:t>
            </a:r>
          </a:p>
        </p:txBody>
      </p:sp>
      <p:sp>
        <p:nvSpPr>
          <p:cNvPr id="6" name="Content Placeholder 2">
            <a:extLst>
              <a:ext uri="{FF2B5EF4-FFF2-40B4-BE49-F238E27FC236}">
                <a16:creationId xmlns:a16="http://schemas.microsoft.com/office/drawing/2014/main" id="{71583D3A-E7D6-8AAE-032F-BD041F09B935}"/>
              </a:ext>
            </a:extLst>
          </p:cNvPr>
          <p:cNvSpPr txBox="1">
            <a:spLocks/>
          </p:cNvSpPr>
          <p:nvPr/>
        </p:nvSpPr>
        <p:spPr>
          <a:xfrm>
            <a:off x="4395378" y="2789912"/>
            <a:ext cx="7540079" cy="2306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br>
              <a:rPr lang="en-US" dirty="0">
                <a:latin typeface="Avenir Book" panose="02000503020000020003" pitchFamily="2" charset="0"/>
              </a:rPr>
            </a:br>
            <a:r>
              <a:rPr lang="en-US" dirty="0">
                <a:latin typeface="Avenir Book" panose="02000503020000020003" pitchFamily="2" charset="0"/>
              </a:rPr>
              <a:t>Input</a:t>
            </a:r>
          </a:p>
          <a:p>
            <a:pPr marL="0" indent="0">
              <a:buFont typeface="Arial" panose="020B0604020202020204" pitchFamily="34" charset="0"/>
              <a:buNone/>
            </a:pPr>
            <a:r>
              <a:rPr lang="en-US" sz="2400" dirty="0">
                <a:latin typeface="Avenir Book" panose="02000503020000020003" pitchFamily="2" charset="0"/>
              </a:rPr>
              <a:t>	</a:t>
            </a:r>
          </a:p>
        </p:txBody>
      </p:sp>
      <p:sp>
        <p:nvSpPr>
          <p:cNvPr id="9" name="TextBox 8">
            <a:extLst>
              <a:ext uri="{FF2B5EF4-FFF2-40B4-BE49-F238E27FC236}">
                <a16:creationId xmlns:a16="http://schemas.microsoft.com/office/drawing/2014/main" id="{AAB62EE1-CADD-C431-E4CB-D98DDF9D422B}"/>
              </a:ext>
            </a:extLst>
          </p:cNvPr>
          <p:cNvSpPr txBox="1"/>
          <p:nvPr/>
        </p:nvSpPr>
        <p:spPr>
          <a:xfrm>
            <a:off x="4391702" y="3871265"/>
            <a:ext cx="2848857" cy="954107"/>
          </a:xfrm>
          <a:prstGeom prst="rect">
            <a:avLst/>
          </a:prstGeom>
          <a:noFill/>
        </p:spPr>
        <p:txBody>
          <a:bodyPr wrap="none" rtlCol="0">
            <a:spAutoFit/>
          </a:bodyPr>
          <a:lstStyle/>
          <a:p>
            <a:pPr marL="0" indent="0">
              <a:buFont typeface="Arial" panose="020B0604020202020204" pitchFamily="34" charset="0"/>
              <a:buNone/>
            </a:pPr>
            <a:r>
              <a:rPr lang="en-US" sz="2000" dirty="0">
                <a:latin typeface="Avenir Book" panose="02000503020000020003" pitchFamily="2" charset="0"/>
              </a:rPr>
              <a:t>Locations of individuals</a:t>
            </a:r>
          </a:p>
          <a:p>
            <a:pPr marL="0" indent="0">
              <a:buFont typeface="Arial" panose="020B0604020202020204" pitchFamily="34" charset="0"/>
              <a:buNone/>
            </a:pPr>
            <a:endParaRPr lang="en-US" dirty="0">
              <a:latin typeface="Avenir Book" panose="02000503020000020003" pitchFamily="2" charset="0"/>
            </a:endParaRPr>
          </a:p>
          <a:p>
            <a:endParaRPr lang="en-US" dirty="0"/>
          </a:p>
        </p:txBody>
      </p:sp>
      <p:sp>
        <p:nvSpPr>
          <p:cNvPr id="10" name="TextBox 9">
            <a:extLst>
              <a:ext uri="{FF2B5EF4-FFF2-40B4-BE49-F238E27FC236}">
                <a16:creationId xmlns:a16="http://schemas.microsoft.com/office/drawing/2014/main" id="{80846FE4-AE20-7B1A-8BAD-A7137DDA9455}"/>
              </a:ext>
            </a:extLst>
          </p:cNvPr>
          <p:cNvSpPr txBox="1"/>
          <p:nvPr/>
        </p:nvSpPr>
        <p:spPr>
          <a:xfrm>
            <a:off x="4391702" y="3992908"/>
            <a:ext cx="7701147" cy="954107"/>
          </a:xfrm>
          <a:prstGeom prst="rect">
            <a:avLst/>
          </a:prstGeom>
          <a:noFill/>
        </p:spPr>
        <p:txBody>
          <a:bodyPr wrap="none" rtlCol="0">
            <a:spAutoFit/>
          </a:bodyPr>
          <a:lstStyle/>
          <a:p>
            <a:pPr marL="0" indent="0">
              <a:buFont typeface="Arial" panose="020B0604020202020204" pitchFamily="34" charset="0"/>
              <a:buNone/>
            </a:pPr>
            <a:endParaRPr lang="en-US" dirty="0">
              <a:latin typeface="Avenir Book" panose="02000503020000020003" pitchFamily="2" charset="0"/>
            </a:endParaRPr>
          </a:p>
          <a:p>
            <a:pPr marL="0" indent="0">
              <a:buFont typeface="Arial" panose="020B0604020202020204" pitchFamily="34" charset="0"/>
              <a:buNone/>
            </a:pPr>
            <a:r>
              <a:rPr lang="en-US" sz="2000" dirty="0">
                <a:latin typeface="Avenir Book" panose="02000503020000020003" pitchFamily="2" charset="0"/>
              </a:rPr>
              <a:t>Random assignment of locations, also known as pseudo-absences</a:t>
            </a:r>
          </a:p>
          <a:p>
            <a:endParaRPr lang="en-US" dirty="0"/>
          </a:p>
        </p:txBody>
      </p:sp>
      <p:sp>
        <p:nvSpPr>
          <p:cNvPr id="11" name="TextBox 10">
            <a:extLst>
              <a:ext uri="{FF2B5EF4-FFF2-40B4-BE49-F238E27FC236}">
                <a16:creationId xmlns:a16="http://schemas.microsoft.com/office/drawing/2014/main" id="{7FD74994-C3CD-6040-2B05-9595D3652004}"/>
              </a:ext>
            </a:extLst>
          </p:cNvPr>
          <p:cNvSpPr txBox="1"/>
          <p:nvPr/>
        </p:nvSpPr>
        <p:spPr>
          <a:xfrm>
            <a:off x="4391702" y="5811457"/>
            <a:ext cx="6435160" cy="677108"/>
          </a:xfrm>
          <a:prstGeom prst="rect">
            <a:avLst/>
          </a:prstGeom>
          <a:noFill/>
        </p:spPr>
        <p:txBody>
          <a:bodyPr wrap="none" rtlCol="0">
            <a:spAutoFit/>
          </a:bodyPr>
          <a:lstStyle/>
          <a:p>
            <a:r>
              <a:rPr lang="en-US" sz="2000" dirty="0">
                <a:latin typeface="Avenir Book" panose="02000503020000020003" pitchFamily="2" charset="0"/>
              </a:rPr>
              <a:t>Distribution as a function of resources, risks, conditions</a:t>
            </a:r>
          </a:p>
          <a:p>
            <a:endParaRPr lang="en-US" dirty="0"/>
          </a:p>
        </p:txBody>
      </p:sp>
    </p:spTree>
    <p:extLst>
      <p:ext uri="{BB962C8B-B14F-4D97-AF65-F5344CB8AC3E}">
        <p14:creationId xmlns:p14="http://schemas.microsoft.com/office/powerpoint/2010/main" val="37947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in graphic">
            <a:extLst>
              <a:ext uri="{FF2B5EF4-FFF2-40B4-BE49-F238E27FC236}">
                <a16:creationId xmlns:a16="http://schemas.microsoft.com/office/drawing/2014/main" id="{CD744599-3CA2-9AE0-642E-C3DB6BBDC354}"/>
              </a:ext>
            </a:extLst>
          </p:cNvPr>
          <p:cNvPicPr/>
          <p:nvPr/>
        </p:nvPicPr>
        <p:blipFill>
          <a:blip r:embed="rId2"/>
          <a:srcRect r="55455" b="65038"/>
          <a:stretch/>
        </p:blipFill>
        <p:spPr>
          <a:xfrm>
            <a:off x="350520" y="152401"/>
            <a:ext cx="3368040" cy="3413760"/>
          </a:xfrm>
          <a:prstGeom prst="rect">
            <a:avLst/>
          </a:prstGeom>
          <a:ln>
            <a:noFill/>
          </a:ln>
        </p:spPr>
      </p:pic>
      <p:pic>
        <p:nvPicPr>
          <p:cNvPr id="5" name="Main graphic">
            <a:extLst>
              <a:ext uri="{FF2B5EF4-FFF2-40B4-BE49-F238E27FC236}">
                <a16:creationId xmlns:a16="http://schemas.microsoft.com/office/drawing/2014/main" id="{DECF822F-1F67-4288-F766-5C80A8486E37}"/>
              </a:ext>
            </a:extLst>
          </p:cNvPr>
          <p:cNvPicPr/>
          <p:nvPr/>
        </p:nvPicPr>
        <p:blipFill>
          <a:blip r:embed="rId2"/>
          <a:srcRect l="44545" r="25624" b="65038"/>
          <a:stretch/>
        </p:blipFill>
        <p:spPr>
          <a:xfrm>
            <a:off x="3718560" y="152401"/>
            <a:ext cx="2255520" cy="3413760"/>
          </a:xfrm>
          <a:prstGeom prst="rect">
            <a:avLst/>
          </a:prstGeom>
          <a:ln>
            <a:noFill/>
          </a:ln>
        </p:spPr>
      </p:pic>
      <p:pic>
        <p:nvPicPr>
          <p:cNvPr id="6" name="Main graphic">
            <a:extLst>
              <a:ext uri="{FF2B5EF4-FFF2-40B4-BE49-F238E27FC236}">
                <a16:creationId xmlns:a16="http://schemas.microsoft.com/office/drawing/2014/main" id="{B1279E59-A875-7F85-81D0-69BAF0E4F929}"/>
              </a:ext>
            </a:extLst>
          </p:cNvPr>
          <p:cNvPicPr/>
          <p:nvPr/>
        </p:nvPicPr>
        <p:blipFill>
          <a:blip r:embed="rId2"/>
          <a:srcRect l="72965" b="65038"/>
          <a:stretch/>
        </p:blipFill>
        <p:spPr>
          <a:xfrm>
            <a:off x="5867400" y="152401"/>
            <a:ext cx="2044080" cy="3413760"/>
          </a:xfrm>
          <a:prstGeom prst="rect">
            <a:avLst/>
          </a:prstGeom>
          <a:ln>
            <a:noFill/>
          </a:ln>
        </p:spPr>
      </p:pic>
      <p:pic>
        <p:nvPicPr>
          <p:cNvPr id="8" name="Main graphic">
            <a:extLst>
              <a:ext uri="{FF2B5EF4-FFF2-40B4-BE49-F238E27FC236}">
                <a16:creationId xmlns:a16="http://schemas.microsoft.com/office/drawing/2014/main" id="{4F342F94-A7A4-CB58-4B7A-3A9402851B90}"/>
              </a:ext>
            </a:extLst>
          </p:cNvPr>
          <p:cNvPicPr/>
          <p:nvPr/>
        </p:nvPicPr>
        <p:blipFill>
          <a:blip r:embed="rId2"/>
          <a:srcRect l="64692" t="15244" r="22902" b="77722"/>
          <a:stretch/>
        </p:blipFill>
        <p:spPr>
          <a:xfrm rot="2460582">
            <a:off x="7868580" y="599144"/>
            <a:ext cx="853440" cy="624841"/>
          </a:xfrm>
          <a:prstGeom prst="rect">
            <a:avLst/>
          </a:prstGeom>
          <a:ln>
            <a:noFill/>
          </a:ln>
        </p:spPr>
      </p:pic>
      <p:pic>
        <p:nvPicPr>
          <p:cNvPr id="7" name="Main graphic">
            <a:extLst>
              <a:ext uri="{FF2B5EF4-FFF2-40B4-BE49-F238E27FC236}">
                <a16:creationId xmlns:a16="http://schemas.microsoft.com/office/drawing/2014/main" id="{87073C1F-C0D8-5063-FFB9-D9E0ABE26FE8}"/>
              </a:ext>
            </a:extLst>
          </p:cNvPr>
          <p:cNvPicPr/>
          <p:nvPr/>
        </p:nvPicPr>
        <p:blipFill>
          <a:blip r:embed="rId2"/>
          <a:srcRect l="43336" t="39800" b="44748"/>
          <a:stretch/>
        </p:blipFill>
        <p:spPr>
          <a:xfrm>
            <a:off x="7907640" y="1223982"/>
            <a:ext cx="4284360" cy="1508760"/>
          </a:xfrm>
          <a:prstGeom prst="rect">
            <a:avLst/>
          </a:prstGeom>
          <a:ln>
            <a:noFill/>
          </a:ln>
        </p:spPr>
      </p:pic>
      <p:pic>
        <p:nvPicPr>
          <p:cNvPr id="9" name="Main graphic">
            <a:extLst>
              <a:ext uri="{FF2B5EF4-FFF2-40B4-BE49-F238E27FC236}">
                <a16:creationId xmlns:a16="http://schemas.microsoft.com/office/drawing/2014/main" id="{0A635089-6ED9-A304-5232-EFD6207B8DF6}"/>
              </a:ext>
            </a:extLst>
          </p:cNvPr>
          <p:cNvPicPr/>
          <p:nvPr/>
        </p:nvPicPr>
        <p:blipFill>
          <a:blip r:embed="rId2"/>
          <a:srcRect l="46525" t="55045"/>
          <a:stretch/>
        </p:blipFill>
        <p:spPr>
          <a:xfrm>
            <a:off x="8262630" y="2940979"/>
            <a:ext cx="3146906" cy="3416396"/>
          </a:xfrm>
          <a:prstGeom prst="rect">
            <a:avLst/>
          </a:prstGeom>
          <a:ln>
            <a:noFill/>
          </a:ln>
        </p:spPr>
      </p:pic>
      <p:pic>
        <p:nvPicPr>
          <p:cNvPr id="10" name="Main graphic">
            <a:extLst>
              <a:ext uri="{FF2B5EF4-FFF2-40B4-BE49-F238E27FC236}">
                <a16:creationId xmlns:a16="http://schemas.microsoft.com/office/drawing/2014/main" id="{14933D98-36BD-C694-B49B-886F8E41D02E}"/>
              </a:ext>
            </a:extLst>
          </p:cNvPr>
          <p:cNvPicPr/>
          <p:nvPr/>
        </p:nvPicPr>
        <p:blipFill>
          <a:blip r:embed="rId2"/>
          <a:srcRect t="85068" r="45942"/>
          <a:stretch/>
        </p:blipFill>
        <p:spPr>
          <a:xfrm>
            <a:off x="4236720" y="5135681"/>
            <a:ext cx="3718560" cy="1326515"/>
          </a:xfrm>
          <a:prstGeom prst="rect">
            <a:avLst/>
          </a:prstGeom>
          <a:ln>
            <a:noFill/>
          </a:ln>
        </p:spPr>
      </p:pic>
      <p:pic>
        <p:nvPicPr>
          <p:cNvPr id="11" name="Main graphic">
            <a:extLst>
              <a:ext uri="{FF2B5EF4-FFF2-40B4-BE49-F238E27FC236}">
                <a16:creationId xmlns:a16="http://schemas.microsoft.com/office/drawing/2014/main" id="{74DBDF24-28EF-C6CF-7A46-B490D4E96D86}"/>
              </a:ext>
            </a:extLst>
          </p:cNvPr>
          <p:cNvPicPr/>
          <p:nvPr/>
        </p:nvPicPr>
        <p:blipFill>
          <a:blip r:embed="rId2"/>
          <a:srcRect t="42576" r="55455" b="22595"/>
          <a:stretch/>
        </p:blipFill>
        <p:spPr>
          <a:xfrm>
            <a:off x="350520" y="3680485"/>
            <a:ext cx="3146906" cy="3177515"/>
          </a:xfrm>
          <a:prstGeom prst="rect">
            <a:avLst/>
          </a:prstGeom>
          <a:ln>
            <a:noFill/>
          </a:ln>
        </p:spPr>
      </p:pic>
      <p:pic>
        <p:nvPicPr>
          <p:cNvPr id="12" name="Main graphic">
            <a:extLst>
              <a:ext uri="{FF2B5EF4-FFF2-40B4-BE49-F238E27FC236}">
                <a16:creationId xmlns:a16="http://schemas.microsoft.com/office/drawing/2014/main" id="{8EC5365F-3756-5080-FBD5-28C5CF955489}"/>
              </a:ext>
            </a:extLst>
          </p:cNvPr>
          <p:cNvPicPr/>
          <p:nvPr/>
        </p:nvPicPr>
        <p:blipFill>
          <a:blip r:embed="rId2"/>
          <a:srcRect l="64692" t="15244" r="22902" b="77722"/>
          <a:stretch/>
        </p:blipFill>
        <p:spPr>
          <a:xfrm rot="10800000">
            <a:off x="3497426" y="5269242"/>
            <a:ext cx="853440" cy="624841"/>
          </a:xfrm>
          <a:prstGeom prst="rect">
            <a:avLst/>
          </a:prstGeom>
          <a:ln>
            <a:noFill/>
          </a:ln>
        </p:spPr>
      </p:pic>
      <p:sp>
        <p:nvSpPr>
          <p:cNvPr id="13" name="TextBox 12">
            <a:extLst>
              <a:ext uri="{FF2B5EF4-FFF2-40B4-BE49-F238E27FC236}">
                <a16:creationId xmlns:a16="http://schemas.microsoft.com/office/drawing/2014/main" id="{F7856974-C948-7006-B79C-85238587A875}"/>
              </a:ext>
            </a:extLst>
          </p:cNvPr>
          <p:cNvSpPr txBox="1"/>
          <p:nvPr/>
        </p:nvSpPr>
        <p:spPr>
          <a:xfrm>
            <a:off x="8262631" y="6565612"/>
            <a:ext cx="4112023" cy="292388"/>
          </a:xfrm>
          <a:prstGeom prst="rect">
            <a:avLst/>
          </a:prstGeom>
          <a:noFill/>
        </p:spPr>
        <p:txBody>
          <a:bodyPr wrap="none" rtlCol="0">
            <a:spAutoFit/>
          </a:bodyPr>
          <a:lstStyle/>
          <a:p>
            <a:r>
              <a:rPr lang="en-US" sz="1300" dirty="0">
                <a:latin typeface="Avenir Book" panose="02000503020000020003" pitchFamily="2" charset="0"/>
              </a:rPr>
              <a:t>Northrup, J.N., et al. (2012). </a:t>
            </a:r>
            <a:r>
              <a:rPr lang="en-US" sz="1300" i="1" dirty="0">
                <a:latin typeface="Avenir Book" panose="02000503020000020003" pitchFamily="2" charset="0"/>
              </a:rPr>
              <a:t>Ecological Applications.</a:t>
            </a:r>
            <a:endParaRPr lang="en-US" sz="1300" dirty="0">
              <a:latin typeface="Avenir Book" panose="02000503020000020003" pitchFamily="2" charset="0"/>
            </a:endParaRPr>
          </a:p>
        </p:txBody>
      </p:sp>
      <p:sp>
        <p:nvSpPr>
          <p:cNvPr id="14" name="TextBox 13">
            <a:extLst>
              <a:ext uri="{FF2B5EF4-FFF2-40B4-BE49-F238E27FC236}">
                <a16:creationId xmlns:a16="http://schemas.microsoft.com/office/drawing/2014/main" id="{0A7B21D7-205D-4A43-7AB7-CB797BB267C2}"/>
              </a:ext>
            </a:extLst>
          </p:cNvPr>
          <p:cNvSpPr txBox="1"/>
          <p:nvPr/>
        </p:nvSpPr>
        <p:spPr>
          <a:xfrm>
            <a:off x="7925430" y="5208609"/>
            <a:ext cx="775856" cy="1028033"/>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37887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A5BB-D1E1-8440-86F1-ACCE87AD5AC3}"/>
              </a:ext>
            </a:extLst>
          </p:cNvPr>
          <p:cNvSpPr>
            <a:spLocks noGrp="1"/>
          </p:cNvSpPr>
          <p:nvPr>
            <p:ph type="title"/>
          </p:nvPr>
        </p:nvSpPr>
        <p:spPr>
          <a:xfrm>
            <a:off x="2601330" y="-143790"/>
            <a:ext cx="6989341" cy="1325563"/>
          </a:xfrm>
        </p:spPr>
        <p:txBody>
          <a:bodyPr>
            <a:normAutofit/>
          </a:bodyPr>
          <a:lstStyle/>
          <a:p>
            <a:r>
              <a:rPr lang="en-US" sz="3000" dirty="0">
                <a:latin typeface="Avenir Book" panose="02000503020000020003" pitchFamily="2" charset="0"/>
              </a:rPr>
              <a:t>What habitats do animals like or avoid?</a:t>
            </a:r>
          </a:p>
        </p:txBody>
      </p:sp>
      <p:pic>
        <p:nvPicPr>
          <p:cNvPr id="7" name="Picture 6" descr="Map&#10;&#10;Description automatically generated">
            <a:extLst>
              <a:ext uri="{FF2B5EF4-FFF2-40B4-BE49-F238E27FC236}">
                <a16:creationId xmlns:a16="http://schemas.microsoft.com/office/drawing/2014/main" id="{1F328F82-BE12-9C48-8A36-F09C6E48F7A2}"/>
              </a:ext>
            </a:extLst>
          </p:cNvPr>
          <p:cNvPicPr>
            <a:picLocks noChangeAspect="1"/>
          </p:cNvPicPr>
          <p:nvPr/>
        </p:nvPicPr>
        <p:blipFill rotWithShape="1">
          <a:blip r:embed="rId3"/>
          <a:srcRect t="-1403"/>
          <a:stretch/>
        </p:blipFill>
        <p:spPr>
          <a:xfrm>
            <a:off x="1489905" y="784978"/>
            <a:ext cx="8861277" cy="5288044"/>
          </a:xfrm>
          <a:prstGeom prst="rect">
            <a:avLst/>
          </a:prstGeom>
        </p:spPr>
      </p:pic>
      <p:sp>
        <p:nvSpPr>
          <p:cNvPr id="8" name="TextBox 7">
            <a:extLst>
              <a:ext uri="{FF2B5EF4-FFF2-40B4-BE49-F238E27FC236}">
                <a16:creationId xmlns:a16="http://schemas.microsoft.com/office/drawing/2014/main" id="{1E4D0396-90B2-8441-8806-883B26A458CD}"/>
              </a:ext>
            </a:extLst>
          </p:cNvPr>
          <p:cNvSpPr txBox="1"/>
          <p:nvPr/>
        </p:nvSpPr>
        <p:spPr>
          <a:xfrm>
            <a:off x="0" y="6119336"/>
            <a:ext cx="12192000" cy="738664"/>
          </a:xfrm>
          <a:prstGeom prst="rect">
            <a:avLst/>
          </a:prstGeom>
          <a:noFill/>
        </p:spPr>
        <p:txBody>
          <a:bodyPr wrap="square" rtlCol="0">
            <a:spAutoFit/>
          </a:bodyPr>
          <a:lstStyle/>
          <a:p>
            <a:endParaRPr lang="en-US" sz="1400" b="0" i="0" u="none" strike="noStrike" kern="1200" dirty="0">
              <a:solidFill>
                <a:schemeClr val="tx1"/>
              </a:solidFill>
              <a:effectLst/>
              <a:latin typeface="+mn-lt"/>
              <a:ea typeface="+mn-ea"/>
              <a:cs typeface="+mn-cs"/>
            </a:endParaRPr>
          </a:p>
          <a:p>
            <a:r>
              <a:rPr lang="en-US" sz="1400" b="0" i="0" u="none" strike="noStrike" kern="1200" dirty="0">
                <a:solidFill>
                  <a:schemeClr val="tx1"/>
                </a:solidFill>
                <a:effectLst/>
                <a:latin typeface="+mn-lt"/>
                <a:ea typeface="+mn-ea"/>
                <a:cs typeface="+mn-cs"/>
              </a:rPr>
              <a:t>DeCesare, N. J., </a:t>
            </a:r>
            <a:r>
              <a:rPr lang="en-US" sz="1400" b="0" i="0" u="none" strike="noStrike" kern="1200" dirty="0" err="1">
                <a:solidFill>
                  <a:schemeClr val="tx1"/>
                </a:solidFill>
                <a:effectLst/>
                <a:latin typeface="+mn-lt"/>
                <a:ea typeface="+mn-ea"/>
                <a:cs typeface="+mn-cs"/>
              </a:rPr>
              <a:t>Hebblewhite</a:t>
            </a:r>
            <a:r>
              <a:rPr lang="en-US" sz="1400" b="0" i="0" u="none" strike="noStrike" kern="1200" dirty="0">
                <a:solidFill>
                  <a:schemeClr val="tx1"/>
                </a:solidFill>
                <a:effectLst/>
                <a:latin typeface="+mn-lt"/>
                <a:ea typeface="+mn-ea"/>
                <a:cs typeface="+mn-cs"/>
              </a:rPr>
              <a:t>, M., </a:t>
            </a:r>
            <a:r>
              <a:rPr lang="en-US" sz="1400" b="0" i="0" u="none" strike="noStrike" kern="1200" dirty="0" err="1">
                <a:solidFill>
                  <a:schemeClr val="tx1"/>
                </a:solidFill>
                <a:effectLst/>
                <a:latin typeface="+mn-lt"/>
                <a:ea typeface="+mn-ea"/>
                <a:cs typeface="+mn-cs"/>
              </a:rPr>
              <a:t>Schmiegelow</a:t>
            </a:r>
            <a:r>
              <a:rPr lang="en-US" sz="1400" b="0" i="0" u="none" strike="noStrike" kern="1200" dirty="0">
                <a:solidFill>
                  <a:schemeClr val="tx1"/>
                </a:solidFill>
                <a:effectLst/>
                <a:latin typeface="+mn-lt"/>
                <a:ea typeface="+mn-ea"/>
                <a:cs typeface="+mn-cs"/>
              </a:rPr>
              <a:t>, F., Hervieux, D., McDermid, G. J., Neufeld, L., ... &amp; </a:t>
            </a:r>
            <a:r>
              <a:rPr lang="en-US" sz="1400" b="0" i="0" u="none" strike="noStrike" kern="1200" dirty="0" err="1">
                <a:solidFill>
                  <a:schemeClr val="tx1"/>
                </a:solidFill>
                <a:effectLst/>
                <a:latin typeface="+mn-lt"/>
                <a:ea typeface="+mn-ea"/>
                <a:cs typeface="+mn-cs"/>
              </a:rPr>
              <a:t>Musiani</a:t>
            </a:r>
            <a:r>
              <a:rPr lang="en-US" sz="1400" b="0" i="0" u="none" strike="noStrike" kern="1200" dirty="0">
                <a:solidFill>
                  <a:schemeClr val="tx1"/>
                </a:solidFill>
                <a:effectLst/>
                <a:latin typeface="+mn-lt"/>
                <a:ea typeface="+mn-ea"/>
                <a:cs typeface="+mn-cs"/>
              </a:rPr>
              <a:t>, M. (2012). Transcending scale dependence in identifying habitat with resource selection functions. </a:t>
            </a:r>
            <a:r>
              <a:rPr lang="en-US" sz="1400" b="0" i="1" u="none" strike="noStrike" kern="1200" dirty="0">
                <a:solidFill>
                  <a:schemeClr val="tx1"/>
                </a:solidFill>
                <a:effectLst/>
                <a:latin typeface="+mn-lt"/>
                <a:ea typeface="+mn-ea"/>
                <a:cs typeface="+mn-cs"/>
              </a:rPr>
              <a:t>Ecological Applications</a:t>
            </a:r>
            <a:r>
              <a:rPr lang="en-US" sz="1400" b="0" i="0" u="none" strike="noStrike" kern="1200" dirty="0">
                <a:solidFill>
                  <a:schemeClr val="tx1"/>
                </a:solidFill>
                <a:effectLst/>
                <a:latin typeface="+mn-lt"/>
                <a:ea typeface="+mn-ea"/>
                <a:cs typeface="+mn-cs"/>
              </a:rPr>
              <a:t>, </a:t>
            </a:r>
            <a:r>
              <a:rPr lang="en-US" sz="1400" b="0" i="1" u="none" strike="noStrike" kern="1200" dirty="0">
                <a:solidFill>
                  <a:schemeClr val="tx1"/>
                </a:solidFill>
                <a:effectLst/>
                <a:latin typeface="+mn-lt"/>
                <a:ea typeface="+mn-ea"/>
                <a:cs typeface="+mn-cs"/>
              </a:rPr>
              <a:t>22</a:t>
            </a:r>
            <a:r>
              <a:rPr lang="en-US" sz="1400" b="0" i="0" u="none" strike="noStrike" kern="1200" dirty="0">
                <a:solidFill>
                  <a:schemeClr val="tx1"/>
                </a:solidFill>
                <a:effectLst/>
                <a:latin typeface="+mn-lt"/>
                <a:ea typeface="+mn-ea"/>
                <a:cs typeface="+mn-cs"/>
              </a:rPr>
              <a:t>(4), 1068-1083.</a:t>
            </a:r>
            <a:endParaRPr lang="en-US" sz="1050" dirty="0"/>
          </a:p>
        </p:txBody>
      </p:sp>
    </p:spTree>
    <p:extLst>
      <p:ext uri="{BB962C8B-B14F-4D97-AF65-F5344CB8AC3E}">
        <p14:creationId xmlns:p14="http://schemas.microsoft.com/office/powerpoint/2010/main" val="1588268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4D0396-90B2-8441-8806-883B26A458CD}"/>
              </a:ext>
            </a:extLst>
          </p:cNvPr>
          <p:cNvSpPr txBox="1"/>
          <p:nvPr/>
        </p:nvSpPr>
        <p:spPr>
          <a:xfrm>
            <a:off x="1595859" y="6157732"/>
            <a:ext cx="3225563" cy="246221"/>
          </a:xfrm>
          <a:prstGeom prst="rect">
            <a:avLst/>
          </a:prstGeom>
          <a:noFill/>
        </p:spPr>
        <p:txBody>
          <a:bodyPr wrap="none" rtlCol="0">
            <a:spAutoFit/>
          </a:bodyPr>
          <a:lstStyle/>
          <a:p>
            <a:r>
              <a:rPr lang="en-US" sz="1000" dirty="0">
                <a:latin typeface="Avenir Book" panose="02000503020000020003" pitchFamily="2" charset="0"/>
              </a:rPr>
              <a:t>DeCesare, N. J et al. (2012). </a:t>
            </a:r>
            <a:r>
              <a:rPr lang="en-US" sz="1000" i="1" dirty="0">
                <a:latin typeface="Avenir Book" panose="02000503020000020003" pitchFamily="2" charset="0"/>
              </a:rPr>
              <a:t>Ecological Applications.</a:t>
            </a:r>
            <a:endParaRPr lang="en-US" sz="1000" dirty="0">
              <a:latin typeface="Avenir Book" panose="02000503020000020003" pitchFamily="2" charset="0"/>
            </a:endParaRPr>
          </a:p>
        </p:txBody>
      </p:sp>
      <p:pic>
        <p:nvPicPr>
          <p:cNvPr id="10" name="Picture 9" descr="Map&#10;&#10;Description automatically generated">
            <a:extLst>
              <a:ext uri="{FF2B5EF4-FFF2-40B4-BE49-F238E27FC236}">
                <a16:creationId xmlns:a16="http://schemas.microsoft.com/office/drawing/2014/main" id="{B56D00F8-E1A0-B340-97D0-578131C00FD5}"/>
              </a:ext>
            </a:extLst>
          </p:cNvPr>
          <p:cNvPicPr>
            <a:picLocks noChangeAspect="1"/>
          </p:cNvPicPr>
          <p:nvPr/>
        </p:nvPicPr>
        <p:blipFill rotWithShape="1">
          <a:blip r:embed="rId3"/>
          <a:srcRect b="1749"/>
          <a:stretch/>
        </p:blipFill>
        <p:spPr>
          <a:xfrm>
            <a:off x="487531" y="1042847"/>
            <a:ext cx="4333891" cy="5114885"/>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90D5A68C-E05D-114C-872E-475593BAE0FA}"/>
              </a:ext>
            </a:extLst>
          </p:cNvPr>
          <p:cNvPicPr>
            <a:picLocks noChangeAspect="1"/>
          </p:cNvPicPr>
          <p:nvPr/>
        </p:nvPicPr>
        <p:blipFill>
          <a:blip r:embed="rId4"/>
          <a:stretch>
            <a:fillRect/>
          </a:stretch>
        </p:blipFill>
        <p:spPr>
          <a:xfrm>
            <a:off x="5544270" y="874503"/>
            <a:ext cx="3017135" cy="920182"/>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7EE56253-26EC-E947-AE3B-0670E33899A4}"/>
              </a:ext>
            </a:extLst>
          </p:cNvPr>
          <p:cNvPicPr>
            <a:picLocks noChangeAspect="1"/>
          </p:cNvPicPr>
          <p:nvPr/>
        </p:nvPicPr>
        <p:blipFill>
          <a:blip r:embed="rId5"/>
          <a:stretch>
            <a:fillRect/>
          </a:stretch>
        </p:blipFill>
        <p:spPr>
          <a:xfrm>
            <a:off x="8731572" y="837061"/>
            <a:ext cx="2972895" cy="1176771"/>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E870D317-4C66-8D48-98AD-B7F5943419D4}"/>
              </a:ext>
            </a:extLst>
          </p:cNvPr>
          <p:cNvPicPr>
            <a:picLocks noChangeAspect="1"/>
          </p:cNvPicPr>
          <p:nvPr/>
        </p:nvPicPr>
        <p:blipFill>
          <a:blip r:embed="rId6"/>
          <a:stretch>
            <a:fillRect/>
          </a:stretch>
        </p:blipFill>
        <p:spPr>
          <a:xfrm>
            <a:off x="5544270" y="2105372"/>
            <a:ext cx="3017135" cy="1068985"/>
          </a:xfrm>
          <a:prstGeom prst="rect">
            <a:avLst/>
          </a:prstGeom>
        </p:spPr>
      </p:pic>
      <p:pic>
        <p:nvPicPr>
          <p:cNvPr id="15" name="Picture 14" descr="Graphical user interface, text, application, email&#10;&#10;Description automatically generated">
            <a:extLst>
              <a:ext uri="{FF2B5EF4-FFF2-40B4-BE49-F238E27FC236}">
                <a16:creationId xmlns:a16="http://schemas.microsoft.com/office/drawing/2014/main" id="{96F3F1F5-20CB-E740-BC8A-A1E7C9ED9DDE}"/>
              </a:ext>
            </a:extLst>
          </p:cNvPr>
          <p:cNvPicPr>
            <a:picLocks noChangeAspect="1"/>
          </p:cNvPicPr>
          <p:nvPr/>
        </p:nvPicPr>
        <p:blipFill>
          <a:blip r:embed="rId7"/>
          <a:stretch>
            <a:fillRect/>
          </a:stretch>
        </p:blipFill>
        <p:spPr>
          <a:xfrm>
            <a:off x="5544270" y="3275754"/>
            <a:ext cx="2866721" cy="982117"/>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5C2EA59B-0B75-A349-ADBB-0D5EB7948A6D}"/>
              </a:ext>
            </a:extLst>
          </p:cNvPr>
          <p:cNvPicPr>
            <a:picLocks noChangeAspect="1"/>
          </p:cNvPicPr>
          <p:nvPr/>
        </p:nvPicPr>
        <p:blipFill>
          <a:blip r:embed="rId8"/>
          <a:stretch>
            <a:fillRect/>
          </a:stretch>
        </p:blipFill>
        <p:spPr>
          <a:xfrm>
            <a:off x="8731572" y="3275754"/>
            <a:ext cx="2919808" cy="1017509"/>
          </a:xfrm>
          <a:prstGeom prst="rect">
            <a:avLst/>
          </a:prstGeom>
        </p:spPr>
      </p:pic>
      <p:pic>
        <p:nvPicPr>
          <p:cNvPr id="19" name="Picture 18" descr="Graphical user interface, text, application, email, website&#10;&#10;Description automatically generated">
            <a:extLst>
              <a:ext uri="{FF2B5EF4-FFF2-40B4-BE49-F238E27FC236}">
                <a16:creationId xmlns:a16="http://schemas.microsoft.com/office/drawing/2014/main" id="{B121FBC5-51CC-154E-B614-4975754F9217}"/>
              </a:ext>
            </a:extLst>
          </p:cNvPr>
          <p:cNvPicPr>
            <a:picLocks noChangeAspect="1"/>
          </p:cNvPicPr>
          <p:nvPr/>
        </p:nvPicPr>
        <p:blipFill>
          <a:blip r:embed="rId9"/>
          <a:stretch>
            <a:fillRect/>
          </a:stretch>
        </p:blipFill>
        <p:spPr>
          <a:xfrm>
            <a:off x="8731572" y="2081443"/>
            <a:ext cx="3096766" cy="1070596"/>
          </a:xfrm>
          <a:prstGeom prst="rect">
            <a:avLst/>
          </a:prstGeom>
        </p:spPr>
      </p:pic>
      <p:pic>
        <p:nvPicPr>
          <p:cNvPr id="21" name="Picture 20" descr="Graphical user interface, text, application&#10;&#10;Description automatically generated">
            <a:extLst>
              <a:ext uri="{FF2B5EF4-FFF2-40B4-BE49-F238E27FC236}">
                <a16:creationId xmlns:a16="http://schemas.microsoft.com/office/drawing/2014/main" id="{788DBF40-9197-9149-9D09-9F832A080F15}"/>
              </a:ext>
            </a:extLst>
          </p:cNvPr>
          <p:cNvPicPr>
            <a:picLocks noChangeAspect="1"/>
          </p:cNvPicPr>
          <p:nvPr/>
        </p:nvPicPr>
        <p:blipFill>
          <a:blip r:embed="rId10"/>
          <a:stretch>
            <a:fillRect/>
          </a:stretch>
        </p:blipFill>
        <p:spPr>
          <a:xfrm>
            <a:off x="5485397" y="4359268"/>
            <a:ext cx="3095408" cy="1068985"/>
          </a:xfrm>
          <a:prstGeom prst="rect">
            <a:avLst/>
          </a:prstGeom>
        </p:spPr>
      </p:pic>
      <p:pic>
        <p:nvPicPr>
          <p:cNvPr id="23" name="Picture 22" descr="Text&#10;&#10;Description automatically generated with medium confidence">
            <a:extLst>
              <a:ext uri="{FF2B5EF4-FFF2-40B4-BE49-F238E27FC236}">
                <a16:creationId xmlns:a16="http://schemas.microsoft.com/office/drawing/2014/main" id="{EEC9B78F-2725-4147-BD04-B8453FBFF1FF}"/>
              </a:ext>
            </a:extLst>
          </p:cNvPr>
          <p:cNvPicPr>
            <a:picLocks noChangeAspect="1"/>
          </p:cNvPicPr>
          <p:nvPr/>
        </p:nvPicPr>
        <p:blipFill>
          <a:blip r:embed="rId11"/>
          <a:stretch>
            <a:fillRect/>
          </a:stretch>
        </p:blipFill>
        <p:spPr>
          <a:xfrm>
            <a:off x="8750619" y="4416978"/>
            <a:ext cx="2934799" cy="1017509"/>
          </a:xfrm>
          <a:prstGeom prst="rect">
            <a:avLst/>
          </a:prstGeom>
        </p:spPr>
      </p:pic>
      <p:pic>
        <p:nvPicPr>
          <p:cNvPr id="25" name="Picture 24" descr="Graphical user interface, text, application, email&#10;&#10;Description automatically generated">
            <a:extLst>
              <a:ext uri="{FF2B5EF4-FFF2-40B4-BE49-F238E27FC236}">
                <a16:creationId xmlns:a16="http://schemas.microsoft.com/office/drawing/2014/main" id="{5AF8E9E4-557F-264C-A22D-29D9276CA1FB}"/>
              </a:ext>
            </a:extLst>
          </p:cNvPr>
          <p:cNvPicPr>
            <a:picLocks noChangeAspect="1"/>
          </p:cNvPicPr>
          <p:nvPr/>
        </p:nvPicPr>
        <p:blipFill>
          <a:blip r:embed="rId12"/>
          <a:stretch>
            <a:fillRect/>
          </a:stretch>
        </p:blipFill>
        <p:spPr>
          <a:xfrm>
            <a:off x="5544269" y="5428253"/>
            <a:ext cx="2866721" cy="1429107"/>
          </a:xfrm>
          <a:prstGeom prst="rect">
            <a:avLst/>
          </a:prstGeom>
        </p:spPr>
      </p:pic>
      <p:pic>
        <p:nvPicPr>
          <p:cNvPr id="27" name="Picture 26" descr="Graphical user interface, text, application, email&#10;&#10;Description automatically generated">
            <a:extLst>
              <a:ext uri="{FF2B5EF4-FFF2-40B4-BE49-F238E27FC236}">
                <a16:creationId xmlns:a16="http://schemas.microsoft.com/office/drawing/2014/main" id="{CB6ADB91-C27F-0F48-AF1D-7562422A7CF3}"/>
              </a:ext>
            </a:extLst>
          </p:cNvPr>
          <p:cNvPicPr>
            <a:picLocks noChangeAspect="1"/>
          </p:cNvPicPr>
          <p:nvPr/>
        </p:nvPicPr>
        <p:blipFill>
          <a:blip r:embed="rId13"/>
          <a:stretch>
            <a:fillRect/>
          </a:stretch>
        </p:blipFill>
        <p:spPr>
          <a:xfrm>
            <a:off x="8731572" y="5587866"/>
            <a:ext cx="2830097" cy="1270134"/>
          </a:xfrm>
          <a:prstGeom prst="rect">
            <a:avLst/>
          </a:prstGeom>
        </p:spPr>
      </p:pic>
    </p:spTree>
    <p:extLst>
      <p:ext uri="{BB962C8B-B14F-4D97-AF65-F5344CB8AC3E}">
        <p14:creationId xmlns:p14="http://schemas.microsoft.com/office/powerpoint/2010/main" val="224281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in graphic">
            <a:extLst>
              <a:ext uri="{FF2B5EF4-FFF2-40B4-BE49-F238E27FC236}">
                <a16:creationId xmlns:a16="http://schemas.microsoft.com/office/drawing/2014/main" id="{3C479741-4855-5C94-F493-9EC051525120}"/>
              </a:ext>
            </a:extLst>
          </p:cNvPr>
          <p:cNvPicPr/>
          <p:nvPr/>
        </p:nvPicPr>
        <p:blipFill>
          <a:blip r:embed="rId3"/>
          <a:stretch/>
        </p:blipFill>
        <p:spPr>
          <a:xfrm>
            <a:off x="0" y="1041180"/>
            <a:ext cx="12229605" cy="4775640"/>
          </a:xfrm>
          <a:prstGeom prst="rect">
            <a:avLst/>
          </a:prstGeom>
          <a:ln>
            <a:noFill/>
          </a:ln>
        </p:spPr>
      </p:pic>
      <p:sp>
        <p:nvSpPr>
          <p:cNvPr id="6" name="TextBox 5">
            <a:extLst>
              <a:ext uri="{FF2B5EF4-FFF2-40B4-BE49-F238E27FC236}">
                <a16:creationId xmlns:a16="http://schemas.microsoft.com/office/drawing/2014/main" id="{9904052D-DB07-4948-C4B9-DDC55726983F}"/>
              </a:ext>
            </a:extLst>
          </p:cNvPr>
          <p:cNvSpPr txBox="1"/>
          <p:nvPr/>
        </p:nvSpPr>
        <p:spPr>
          <a:xfrm>
            <a:off x="7958792" y="5816820"/>
            <a:ext cx="4112023" cy="292388"/>
          </a:xfrm>
          <a:prstGeom prst="rect">
            <a:avLst/>
          </a:prstGeom>
          <a:noFill/>
        </p:spPr>
        <p:txBody>
          <a:bodyPr wrap="none" rtlCol="0">
            <a:spAutoFit/>
          </a:bodyPr>
          <a:lstStyle/>
          <a:p>
            <a:r>
              <a:rPr lang="en-US" sz="1300" dirty="0">
                <a:latin typeface="Avenir Book" panose="02000503020000020003" pitchFamily="2" charset="0"/>
              </a:rPr>
              <a:t>Northrup, J.N., et al. (2012). </a:t>
            </a:r>
            <a:r>
              <a:rPr lang="en-US" sz="1300" i="1" dirty="0">
                <a:latin typeface="Avenir Book" panose="02000503020000020003" pitchFamily="2" charset="0"/>
              </a:rPr>
              <a:t>Ecological Applications.</a:t>
            </a:r>
            <a:endParaRPr lang="en-US" sz="1300" dirty="0">
              <a:latin typeface="Avenir Book" panose="02000503020000020003" pitchFamily="2" charset="0"/>
            </a:endParaRPr>
          </a:p>
        </p:txBody>
      </p:sp>
    </p:spTree>
    <p:extLst>
      <p:ext uri="{BB962C8B-B14F-4D97-AF65-F5344CB8AC3E}">
        <p14:creationId xmlns:p14="http://schemas.microsoft.com/office/powerpoint/2010/main" val="840418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E1264320-A047-1D4B-992E-B5E7EA23CCD3}"/>
              </a:ext>
            </a:extLst>
          </p:cNvPr>
          <p:cNvPicPr>
            <a:picLocks noGrp="1" noChangeAspect="1"/>
          </p:cNvPicPr>
          <p:nvPr>
            <p:ph idx="1"/>
          </p:nvPr>
        </p:nvPicPr>
        <p:blipFill>
          <a:blip r:embed="rId3"/>
          <a:stretch>
            <a:fillRect/>
          </a:stretch>
        </p:blipFill>
        <p:spPr>
          <a:xfrm>
            <a:off x="5745482" y="1634582"/>
            <a:ext cx="6223628" cy="3659741"/>
          </a:xfrm>
        </p:spPr>
      </p:pic>
      <p:pic>
        <p:nvPicPr>
          <p:cNvPr id="4" name="Picture 3" descr="A picture containing water, blue, swimming, day&#10;&#10;Description automatically generated">
            <a:extLst>
              <a:ext uri="{FF2B5EF4-FFF2-40B4-BE49-F238E27FC236}">
                <a16:creationId xmlns:a16="http://schemas.microsoft.com/office/drawing/2014/main" id="{D319B7F8-720C-E84A-A2E5-C5FA1A74910F}"/>
              </a:ext>
            </a:extLst>
          </p:cNvPr>
          <p:cNvPicPr>
            <a:picLocks noChangeAspect="1"/>
          </p:cNvPicPr>
          <p:nvPr/>
        </p:nvPicPr>
        <p:blipFill>
          <a:blip r:embed="rId4"/>
          <a:stretch>
            <a:fillRect/>
          </a:stretch>
        </p:blipFill>
        <p:spPr>
          <a:xfrm>
            <a:off x="599519" y="1634582"/>
            <a:ext cx="5048927" cy="3421003"/>
          </a:xfrm>
          <a:prstGeom prst="rect">
            <a:avLst/>
          </a:prstGeom>
        </p:spPr>
      </p:pic>
      <p:sp>
        <p:nvSpPr>
          <p:cNvPr id="9" name="TextBox 8">
            <a:extLst>
              <a:ext uri="{FF2B5EF4-FFF2-40B4-BE49-F238E27FC236}">
                <a16:creationId xmlns:a16="http://schemas.microsoft.com/office/drawing/2014/main" id="{DC719F65-31BC-154B-AA6C-51557B97A7EE}"/>
              </a:ext>
            </a:extLst>
          </p:cNvPr>
          <p:cNvSpPr txBox="1"/>
          <p:nvPr/>
        </p:nvSpPr>
        <p:spPr>
          <a:xfrm>
            <a:off x="599519" y="4717782"/>
            <a:ext cx="5505994" cy="246221"/>
          </a:xfrm>
          <a:prstGeom prst="rect">
            <a:avLst/>
          </a:prstGeom>
          <a:noFill/>
        </p:spPr>
        <p:txBody>
          <a:bodyPr wrap="square" rtlCol="0">
            <a:spAutoFit/>
          </a:bodyPr>
          <a:lstStyle/>
          <a:p>
            <a:r>
              <a:rPr lang="en-US" sz="1000" i="1" dirty="0">
                <a:solidFill>
                  <a:schemeClr val="bg1"/>
                </a:solidFill>
              </a:rPr>
              <a:t>https://</a:t>
            </a:r>
            <a:r>
              <a:rPr lang="en-US" sz="1000" i="1" dirty="0" err="1">
                <a:solidFill>
                  <a:schemeClr val="bg1"/>
                </a:solidFill>
              </a:rPr>
              <a:t>oceantrackingnetwork.org</a:t>
            </a:r>
            <a:r>
              <a:rPr lang="en-US" sz="1000" i="1" dirty="0">
                <a:solidFill>
                  <a:schemeClr val="bg1"/>
                </a:solidFill>
              </a:rPr>
              <a:t> </a:t>
            </a:r>
            <a:endParaRPr lang="en-US" sz="1000" dirty="0">
              <a:solidFill>
                <a:schemeClr val="bg1"/>
              </a:solidFill>
            </a:endParaRPr>
          </a:p>
        </p:txBody>
      </p:sp>
      <p:sp>
        <p:nvSpPr>
          <p:cNvPr id="8" name="TextBox 7">
            <a:extLst>
              <a:ext uri="{FF2B5EF4-FFF2-40B4-BE49-F238E27FC236}">
                <a16:creationId xmlns:a16="http://schemas.microsoft.com/office/drawing/2014/main" id="{1E4D0396-90B2-8441-8806-883B26A458CD}"/>
              </a:ext>
            </a:extLst>
          </p:cNvPr>
          <p:cNvSpPr txBox="1"/>
          <p:nvPr/>
        </p:nvSpPr>
        <p:spPr>
          <a:xfrm>
            <a:off x="6832828" y="5294323"/>
            <a:ext cx="5136282" cy="830997"/>
          </a:xfrm>
          <a:prstGeom prst="rect">
            <a:avLst/>
          </a:prstGeom>
          <a:noFill/>
        </p:spPr>
        <p:txBody>
          <a:bodyPr wrap="square" rtlCol="0">
            <a:spAutoFit/>
          </a:bodyPr>
          <a:lstStyle/>
          <a:p>
            <a:r>
              <a:rPr lang="en-US" sz="1600" dirty="0" err="1"/>
              <a:t>Matley</a:t>
            </a:r>
            <a:r>
              <a:rPr lang="en-US" sz="1600" dirty="0"/>
              <a:t>, J. K., et al. (2021). Global trends in aquatic animal tracking with acoustic telemetry. </a:t>
            </a:r>
            <a:r>
              <a:rPr lang="en-US" sz="1600" i="1" dirty="0"/>
              <a:t>Trends in Ecology &amp; Evolution</a:t>
            </a:r>
            <a:r>
              <a:rPr lang="en-US" sz="1600" dirty="0"/>
              <a:t>.</a:t>
            </a:r>
          </a:p>
        </p:txBody>
      </p:sp>
    </p:spTree>
    <p:extLst>
      <p:ext uri="{BB962C8B-B14F-4D97-AF65-F5344CB8AC3E}">
        <p14:creationId xmlns:p14="http://schemas.microsoft.com/office/powerpoint/2010/main" val="154108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TotalTime>
  <Words>2238</Words>
  <Application>Microsoft Office PowerPoint</Application>
  <PresentationFormat>Widescreen</PresentationFormat>
  <Paragraphs>144</Paragraphs>
  <Slides>22</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Avenir</vt:lpstr>
      <vt:lpstr>Avenir Book</vt:lpstr>
      <vt:lpstr>Calibri</vt:lpstr>
      <vt:lpstr>Calibri Light</vt:lpstr>
      <vt:lpstr>Noto Sans Symbols</vt:lpstr>
      <vt:lpstr>Office Theme</vt:lpstr>
      <vt:lpstr>PowerPoint Presentation</vt:lpstr>
      <vt:lpstr>Roadmap for today</vt:lpstr>
      <vt:lpstr>PowerPoint Presentation</vt:lpstr>
      <vt:lpstr>PowerPoint Presentation</vt:lpstr>
      <vt:lpstr>PowerPoint Presentation</vt:lpstr>
      <vt:lpstr>What habitats do animals like or avoid?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Seatrout Example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Griffin</dc:creator>
  <cp:lastModifiedBy>Jonathan Rodemann</cp:lastModifiedBy>
  <cp:revision>52</cp:revision>
  <dcterms:created xsi:type="dcterms:W3CDTF">2021-11-08T15:39:10Z</dcterms:created>
  <dcterms:modified xsi:type="dcterms:W3CDTF">2024-09-24T11:03:27Z</dcterms:modified>
</cp:coreProperties>
</file>